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6" r:id="rId1"/>
  </p:sldMasterIdLst>
  <p:notesMasterIdLst>
    <p:notesMasterId r:id="rId36"/>
  </p:notesMasterIdLst>
  <p:handoutMasterIdLst>
    <p:handoutMasterId r:id="rId37"/>
  </p:handoutMasterIdLst>
  <p:sldIdLst>
    <p:sldId id="256" r:id="rId2"/>
    <p:sldId id="316" r:id="rId3"/>
    <p:sldId id="259" r:id="rId4"/>
    <p:sldId id="257" r:id="rId5"/>
    <p:sldId id="258" r:id="rId6"/>
    <p:sldId id="299" r:id="rId7"/>
    <p:sldId id="301" r:id="rId8"/>
    <p:sldId id="261" r:id="rId9"/>
    <p:sldId id="263" r:id="rId10"/>
    <p:sldId id="300" r:id="rId11"/>
    <p:sldId id="267" r:id="rId12"/>
    <p:sldId id="297" r:id="rId13"/>
    <p:sldId id="268" r:id="rId14"/>
    <p:sldId id="319" r:id="rId15"/>
    <p:sldId id="303" r:id="rId16"/>
    <p:sldId id="270" r:id="rId17"/>
    <p:sldId id="271" r:id="rId18"/>
    <p:sldId id="304" r:id="rId19"/>
    <p:sldId id="305" r:id="rId20"/>
    <p:sldId id="322" r:id="rId21"/>
    <p:sldId id="290" r:id="rId22"/>
    <p:sldId id="306" r:id="rId23"/>
    <p:sldId id="291" r:id="rId24"/>
    <p:sldId id="312" r:id="rId25"/>
    <p:sldId id="315" r:id="rId26"/>
    <p:sldId id="313" r:id="rId27"/>
    <p:sldId id="314" r:id="rId28"/>
    <p:sldId id="307" r:id="rId29"/>
    <p:sldId id="310" r:id="rId30"/>
    <p:sldId id="321" r:id="rId31"/>
    <p:sldId id="311" r:id="rId32"/>
    <p:sldId id="308" r:id="rId33"/>
    <p:sldId id="272" r:id="rId34"/>
    <p:sldId id="295" r:id="rId35"/>
  </p:sldIdLst>
  <p:sldSz cx="9144000" cy="5143500" type="screen16x9"/>
  <p:notesSz cx="7010400" cy="9296400"/>
  <p:embeddedFontLst>
    <p:embeddedFont>
      <p:font typeface="Bodoni MT Condensed" panose="02070606080606020203" pitchFamily="18" charset="0"/>
      <p:regular r:id="rId38"/>
      <p:bold r:id="rId39"/>
      <p:italic r:id="rId40"/>
      <p:boldItalic r:id="rId41"/>
    </p:embeddedFont>
    <p:embeddedFont>
      <p:font typeface="Roboto" panose="020B0604020202020204" charset="0"/>
      <p:regular r:id="rId42"/>
      <p:bold r:id="rId43"/>
      <p:italic r:id="rId44"/>
      <p:boldItalic r:id="rId45"/>
    </p:embeddedFont>
    <p:embeddedFont>
      <p:font typeface="Franklin Gothic Book" panose="020B0503020102020204" pitchFamily="34" charset="0"/>
      <p:regular r:id="rId46"/>
      <p:italic r:id="rId47"/>
    </p:embeddedFont>
    <p:embeddedFont>
      <p:font typeface="Britannic Bold" panose="020B0903060703020204" pitchFamily="34" charset="0"/>
      <p:regular r:id="rId48"/>
    </p:embeddedFont>
    <p:embeddedFont>
      <p:font typeface="Bodoni MT Black" panose="02070A03080606020203" pitchFamily="18" charset="0"/>
      <p:bold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C9D8"/>
    <a:srgbClr val="B8BDD4"/>
    <a:srgbClr val="A1CDDB"/>
    <a:srgbClr val="A1B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9200" autoAdjust="0"/>
  </p:normalViewPr>
  <p:slideViewPr>
    <p:cSldViewPr snapToGrid="0">
      <p:cViewPr>
        <p:scale>
          <a:sx n="90" d="100"/>
          <a:sy n="90" d="100"/>
        </p:scale>
        <p:origin x="-2208" y="-10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76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27E1F-12CF-4499-81E0-48B921A8A9F6}"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en-US"/>
        </a:p>
      </dgm:t>
    </dgm:pt>
    <dgm:pt modelId="{4CAD91D6-2B30-4989-AB1F-ACDC435C0F0C}">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Referral</a:t>
          </a:r>
          <a:endParaRPr lang="en-US" dirty="0"/>
        </a:p>
      </dgm:t>
    </dgm:pt>
    <dgm:pt modelId="{1C9EB078-1671-4BAD-9972-A3F982C7E226}" type="parTrans" cxnId="{B6325FA1-4908-4716-A4A6-1D6305F1616B}">
      <dgm:prSet/>
      <dgm:spPr/>
      <dgm:t>
        <a:bodyPr/>
        <a:lstStyle/>
        <a:p>
          <a:endParaRPr lang="en-US"/>
        </a:p>
      </dgm:t>
    </dgm:pt>
    <dgm:pt modelId="{4FAC8407-1A1E-4B17-9E62-45E8CD91FCB4}" type="sibTrans" cxnId="{B6325FA1-4908-4716-A4A6-1D6305F1616B}">
      <dgm:prSet>
        <dgm:style>
          <a:lnRef idx="1">
            <a:schemeClr val="accent1"/>
          </a:lnRef>
          <a:fillRef idx="0">
            <a:schemeClr val="accent1"/>
          </a:fillRef>
          <a:effectRef idx="0">
            <a:schemeClr val="accent1"/>
          </a:effectRef>
          <a:fontRef idx="minor">
            <a:schemeClr val="tx1"/>
          </a:fontRef>
        </dgm:style>
      </dgm:prSet>
      <dgm:spPr/>
      <dgm:t>
        <a:bodyPr/>
        <a:lstStyle/>
        <a:p>
          <a:endParaRPr lang="en-US"/>
        </a:p>
      </dgm:t>
    </dgm:pt>
    <dgm:pt modelId="{AC4BF07E-1431-4BFF-B81C-13C869E2B156}">
      <dgm:prSet phldrT="[Text]">
        <dgm:style>
          <a:lnRef idx="1">
            <a:schemeClr val="accent5"/>
          </a:lnRef>
          <a:fillRef idx="3">
            <a:schemeClr val="accent5"/>
          </a:fillRef>
          <a:effectRef idx="2">
            <a:schemeClr val="accent5"/>
          </a:effectRef>
          <a:fontRef idx="minor">
            <a:schemeClr val="lt1"/>
          </a:fontRef>
        </dgm:style>
      </dgm:prSet>
      <dgm:spPr>
        <a:scene3d>
          <a:camera prst="orthographicFront"/>
          <a:lightRig rig="flat" dir="t"/>
        </a:scene3d>
        <a:sp3d prstMaterial="flat">
          <a:bevelT w="38100" h="50800"/>
        </a:sp3d>
      </dgm:spPr>
      <dgm:t>
        <a:bodyPr/>
        <a:lstStyle/>
        <a:p>
          <a:r>
            <a:rPr lang="en-US" dirty="0" smtClean="0"/>
            <a:t>Consent</a:t>
          </a:r>
          <a:endParaRPr lang="en-US" dirty="0"/>
        </a:p>
      </dgm:t>
    </dgm:pt>
    <dgm:pt modelId="{C92ABC22-FC07-43D6-AB22-676AE12C8A0A}" type="parTrans" cxnId="{FB1D7E81-1A46-4441-BF49-41537A691A87}">
      <dgm:prSet/>
      <dgm:spPr/>
      <dgm:t>
        <a:bodyPr/>
        <a:lstStyle/>
        <a:p>
          <a:endParaRPr lang="en-US"/>
        </a:p>
      </dgm:t>
    </dgm:pt>
    <dgm:pt modelId="{65513988-F191-49ED-8AB2-0E52512FD0E3}" type="sibTrans" cxnId="{FB1D7E81-1A46-4441-BF49-41537A691A87}">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3A3E0C4F-0142-42BC-B29A-CE22BA2853C2}">
      <dgm:prSet phldrT="[Text]">
        <dgm:style>
          <a:lnRef idx="1">
            <a:schemeClr val="accent2"/>
          </a:lnRef>
          <a:fillRef idx="3">
            <a:schemeClr val="accent2"/>
          </a:fillRef>
          <a:effectRef idx="2">
            <a:schemeClr val="accent2"/>
          </a:effectRef>
          <a:fontRef idx="minor">
            <a:schemeClr val="lt1"/>
          </a:fontRef>
        </dgm:style>
      </dgm:prSet>
      <dgm:spPr/>
      <dgm:t>
        <a:bodyPr/>
        <a:lstStyle/>
        <a:p>
          <a:r>
            <a:rPr lang="en-US" dirty="0" smtClean="0"/>
            <a:t>Evaluation</a:t>
          </a:r>
          <a:endParaRPr lang="en-US" dirty="0"/>
        </a:p>
      </dgm:t>
    </dgm:pt>
    <dgm:pt modelId="{0AE03F6A-176A-46EB-890E-57CD4A41F9F7}" type="parTrans" cxnId="{B9A3C753-4DE4-4291-8142-685FEBD00D9B}">
      <dgm:prSet/>
      <dgm:spPr/>
      <dgm:t>
        <a:bodyPr/>
        <a:lstStyle/>
        <a:p>
          <a:endParaRPr lang="en-US"/>
        </a:p>
      </dgm:t>
    </dgm:pt>
    <dgm:pt modelId="{3FF9F173-CD4C-496E-A683-192DC96B8589}" type="sibTrans" cxnId="{B9A3C753-4DE4-4291-8142-685FEBD00D9B}">
      <dgm:prSet>
        <dgm:style>
          <a:lnRef idx="1">
            <a:schemeClr val="accent3"/>
          </a:lnRef>
          <a:fillRef idx="0">
            <a:schemeClr val="accent3"/>
          </a:fillRef>
          <a:effectRef idx="0">
            <a:schemeClr val="accent3"/>
          </a:effectRef>
          <a:fontRef idx="minor">
            <a:schemeClr val="tx1"/>
          </a:fontRef>
        </dgm:style>
      </dgm:prSet>
      <dgm:spPr/>
      <dgm:t>
        <a:bodyPr/>
        <a:lstStyle/>
        <a:p>
          <a:endParaRPr lang="en-US"/>
        </a:p>
      </dgm:t>
    </dgm:pt>
    <dgm:pt modelId="{4539EE46-DEAB-4DC5-9A0A-00B20460E3AF}">
      <dgm:prSet phldrT="[Text]">
        <dgm:style>
          <a:lnRef idx="1">
            <a:schemeClr val="accent4"/>
          </a:lnRef>
          <a:fillRef idx="3">
            <a:schemeClr val="accent4"/>
          </a:fillRef>
          <a:effectRef idx="2">
            <a:schemeClr val="accent4"/>
          </a:effectRef>
          <a:fontRef idx="minor">
            <a:schemeClr val="lt1"/>
          </a:fontRef>
        </dgm:style>
      </dgm:prSet>
      <dgm:spPr>
        <a:scene3d>
          <a:camera prst="orthographicFront"/>
          <a:lightRig rig="flat" dir="t"/>
        </a:scene3d>
        <a:sp3d prstMaterial="flat">
          <a:bevelT w="38100" h="50800"/>
        </a:sp3d>
      </dgm:spPr>
      <dgm:t>
        <a:bodyPr/>
        <a:lstStyle/>
        <a:p>
          <a:endParaRPr lang="en-US" dirty="0" smtClean="0"/>
        </a:p>
        <a:p>
          <a:r>
            <a:rPr lang="en-US" dirty="0" smtClean="0"/>
            <a:t>Determination</a:t>
          </a:r>
          <a:endParaRPr lang="en-US" dirty="0"/>
        </a:p>
      </dgm:t>
    </dgm:pt>
    <dgm:pt modelId="{5B98CB81-3458-4AC4-AA7A-58E20ACE38FA}" type="parTrans" cxnId="{5323D1F8-B036-4E07-A4DC-A107430A63D7}">
      <dgm:prSet/>
      <dgm:spPr/>
      <dgm:t>
        <a:bodyPr/>
        <a:lstStyle/>
        <a:p>
          <a:endParaRPr lang="en-US"/>
        </a:p>
      </dgm:t>
    </dgm:pt>
    <dgm:pt modelId="{E8F435F9-E034-40E5-AC3D-BC41C93ED08E}" type="sibTrans" cxnId="{5323D1F8-B036-4E07-A4DC-A107430A63D7}">
      <dgm:prSet/>
      <dgm:spPr>
        <a:ln>
          <a:solidFill>
            <a:schemeClr val="bg1"/>
          </a:solidFill>
        </a:ln>
      </dgm:spPr>
      <dgm:t>
        <a:bodyPr/>
        <a:lstStyle/>
        <a:p>
          <a:endParaRPr lang="en-US"/>
        </a:p>
      </dgm:t>
    </dgm:pt>
    <dgm:pt modelId="{E5E371B4-5776-4A71-8A5E-33CB783EFAA2}">
      <dgm:prSet phldrT="[Text]">
        <dgm:style>
          <a:lnRef idx="1">
            <a:schemeClr val="accent4"/>
          </a:lnRef>
          <a:fillRef idx="3">
            <a:schemeClr val="accent4"/>
          </a:fillRef>
          <a:effectRef idx="2">
            <a:schemeClr val="accent4"/>
          </a:effectRef>
          <a:fontRef idx="minor">
            <a:schemeClr val="lt1"/>
          </a:fontRef>
        </dgm:style>
      </dgm:prSet>
      <dgm:spPr>
        <a:scene3d>
          <a:camera prst="orthographicFront"/>
          <a:lightRig rig="flat" dir="t"/>
        </a:scene3d>
        <a:sp3d prstMaterial="flat">
          <a:bevelT w="38100" h="50800"/>
        </a:sp3d>
      </dgm:spPr>
      <dgm:t>
        <a:bodyPr/>
        <a:lstStyle/>
        <a:p>
          <a:endParaRPr lang="en-US" dirty="0"/>
        </a:p>
      </dgm:t>
    </dgm:pt>
    <dgm:pt modelId="{7F9873B3-0FF7-4BAE-9859-F1B0C4CB2BC2}" type="parTrans" cxnId="{D9BA33C8-3AE0-4D16-A193-C875B87E9EE5}">
      <dgm:prSet/>
      <dgm:spPr/>
      <dgm:t>
        <a:bodyPr/>
        <a:lstStyle/>
        <a:p>
          <a:endParaRPr lang="en-US"/>
        </a:p>
      </dgm:t>
    </dgm:pt>
    <dgm:pt modelId="{76470E04-D582-40D3-9987-700E5540BE22}" type="sibTrans" cxnId="{D9BA33C8-3AE0-4D16-A193-C875B87E9EE5}">
      <dgm:prSet/>
      <dgm:spPr/>
      <dgm:t>
        <a:bodyPr/>
        <a:lstStyle/>
        <a:p>
          <a:endParaRPr lang="en-US"/>
        </a:p>
      </dgm:t>
    </dgm:pt>
    <dgm:pt modelId="{EF042657-82DE-44AB-8F4C-4923B0243E6A}" type="pres">
      <dgm:prSet presAssocID="{45B27E1F-12CF-4499-81E0-48B921A8A9F6}" presName="cycle" presStyleCnt="0">
        <dgm:presLayoutVars>
          <dgm:dir/>
          <dgm:resizeHandles val="exact"/>
        </dgm:presLayoutVars>
      </dgm:prSet>
      <dgm:spPr/>
      <dgm:t>
        <a:bodyPr/>
        <a:lstStyle/>
        <a:p>
          <a:endParaRPr lang="en-US"/>
        </a:p>
      </dgm:t>
    </dgm:pt>
    <dgm:pt modelId="{50A092DA-DD79-4E0B-91C3-A80FCE7133A9}" type="pres">
      <dgm:prSet presAssocID="{4CAD91D6-2B30-4989-AB1F-ACDC435C0F0C}" presName="node" presStyleLbl="node1" presStyleIdx="0" presStyleCnt="4">
        <dgm:presLayoutVars>
          <dgm:bulletEnabled val="1"/>
        </dgm:presLayoutVars>
      </dgm:prSet>
      <dgm:spPr/>
      <dgm:t>
        <a:bodyPr/>
        <a:lstStyle/>
        <a:p>
          <a:endParaRPr lang="en-US"/>
        </a:p>
      </dgm:t>
    </dgm:pt>
    <dgm:pt modelId="{35C88EE2-055C-410E-B0AC-D043F225DE78}" type="pres">
      <dgm:prSet presAssocID="{4CAD91D6-2B30-4989-AB1F-ACDC435C0F0C}" presName="spNode" presStyleCnt="0"/>
      <dgm:spPr/>
    </dgm:pt>
    <dgm:pt modelId="{0284FE7F-5AF1-4BF9-8E04-5F94226ADEA8}" type="pres">
      <dgm:prSet presAssocID="{4FAC8407-1A1E-4B17-9E62-45E8CD91FCB4}" presName="sibTrans" presStyleLbl="sibTrans1D1" presStyleIdx="0" presStyleCnt="4"/>
      <dgm:spPr/>
      <dgm:t>
        <a:bodyPr/>
        <a:lstStyle/>
        <a:p>
          <a:endParaRPr lang="en-US"/>
        </a:p>
      </dgm:t>
    </dgm:pt>
    <dgm:pt modelId="{A537D27E-AB23-4694-9480-DD7BF6AE4E67}" type="pres">
      <dgm:prSet presAssocID="{AC4BF07E-1431-4BFF-B81C-13C869E2B156}" presName="node" presStyleLbl="node1" presStyleIdx="1" presStyleCnt="4">
        <dgm:presLayoutVars>
          <dgm:bulletEnabled val="1"/>
        </dgm:presLayoutVars>
      </dgm:prSet>
      <dgm:spPr/>
      <dgm:t>
        <a:bodyPr/>
        <a:lstStyle/>
        <a:p>
          <a:endParaRPr lang="en-US"/>
        </a:p>
      </dgm:t>
    </dgm:pt>
    <dgm:pt modelId="{E64C4E0B-3512-44D1-8A52-03932568136C}" type="pres">
      <dgm:prSet presAssocID="{AC4BF07E-1431-4BFF-B81C-13C869E2B156}" presName="spNode" presStyleCnt="0"/>
      <dgm:spPr/>
    </dgm:pt>
    <dgm:pt modelId="{76223E1F-5250-4972-A3F8-9A6BB4E8BBBF}" type="pres">
      <dgm:prSet presAssocID="{65513988-F191-49ED-8AB2-0E52512FD0E3}" presName="sibTrans" presStyleLbl="sibTrans1D1" presStyleIdx="1" presStyleCnt="4"/>
      <dgm:spPr/>
      <dgm:t>
        <a:bodyPr/>
        <a:lstStyle/>
        <a:p>
          <a:endParaRPr lang="en-US"/>
        </a:p>
      </dgm:t>
    </dgm:pt>
    <dgm:pt modelId="{EE0361D4-1644-4EAE-8BF3-6D99298F9D5C}" type="pres">
      <dgm:prSet presAssocID="{3A3E0C4F-0142-42BC-B29A-CE22BA2853C2}" presName="node" presStyleLbl="node1" presStyleIdx="2" presStyleCnt="4">
        <dgm:presLayoutVars>
          <dgm:bulletEnabled val="1"/>
        </dgm:presLayoutVars>
      </dgm:prSet>
      <dgm:spPr/>
      <dgm:t>
        <a:bodyPr/>
        <a:lstStyle/>
        <a:p>
          <a:endParaRPr lang="en-US"/>
        </a:p>
      </dgm:t>
    </dgm:pt>
    <dgm:pt modelId="{9A84B532-C159-4E34-8084-B87510813326}" type="pres">
      <dgm:prSet presAssocID="{3A3E0C4F-0142-42BC-B29A-CE22BA2853C2}" presName="spNode" presStyleCnt="0"/>
      <dgm:spPr/>
    </dgm:pt>
    <dgm:pt modelId="{1280C85D-A64B-400C-8937-92051DD1AE16}" type="pres">
      <dgm:prSet presAssocID="{3FF9F173-CD4C-496E-A683-192DC96B8589}" presName="sibTrans" presStyleLbl="sibTrans1D1" presStyleIdx="2" presStyleCnt="4"/>
      <dgm:spPr/>
      <dgm:t>
        <a:bodyPr/>
        <a:lstStyle/>
        <a:p>
          <a:endParaRPr lang="en-US"/>
        </a:p>
      </dgm:t>
    </dgm:pt>
    <dgm:pt modelId="{F75B2030-5CA8-4E8B-9F51-3559EB7AE974}" type="pres">
      <dgm:prSet presAssocID="{4539EE46-DEAB-4DC5-9A0A-00B20460E3AF}" presName="node" presStyleLbl="node1" presStyleIdx="3" presStyleCnt="4">
        <dgm:presLayoutVars>
          <dgm:bulletEnabled val="1"/>
        </dgm:presLayoutVars>
      </dgm:prSet>
      <dgm:spPr/>
      <dgm:t>
        <a:bodyPr/>
        <a:lstStyle/>
        <a:p>
          <a:endParaRPr lang="en-US"/>
        </a:p>
      </dgm:t>
    </dgm:pt>
    <dgm:pt modelId="{9042607D-0A40-4E8E-84DB-BEBF71B80F03}" type="pres">
      <dgm:prSet presAssocID="{4539EE46-DEAB-4DC5-9A0A-00B20460E3AF}" presName="spNode" presStyleCnt="0"/>
      <dgm:spPr/>
    </dgm:pt>
    <dgm:pt modelId="{13A61E6D-F8B4-4A52-9215-41441CB1E2ED}" type="pres">
      <dgm:prSet presAssocID="{E8F435F9-E034-40E5-AC3D-BC41C93ED08E}" presName="sibTrans" presStyleLbl="sibTrans1D1" presStyleIdx="3" presStyleCnt="4"/>
      <dgm:spPr/>
      <dgm:t>
        <a:bodyPr/>
        <a:lstStyle/>
        <a:p>
          <a:endParaRPr lang="en-US"/>
        </a:p>
      </dgm:t>
    </dgm:pt>
  </dgm:ptLst>
  <dgm:cxnLst>
    <dgm:cxn modelId="{C42CD7EC-9035-408F-B8DD-540FB224167D}" type="presOf" srcId="{45B27E1F-12CF-4499-81E0-48B921A8A9F6}" destId="{EF042657-82DE-44AB-8F4C-4923B0243E6A}" srcOrd="0" destOrd="0" presId="urn:microsoft.com/office/officeart/2005/8/layout/cycle5"/>
    <dgm:cxn modelId="{B6325FA1-4908-4716-A4A6-1D6305F1616B}" srcId="{45B27E1F-12CF-4499-81E0-48B921A8A9F6}" destId="{4CAD91D6-2B30-4989-AB1F-ACDC435C0F0C}" srcOrd="0" destOrd="0" parTransId="{1C9EB078-1671-4BAD-9972-A3F982C7E226}" sibTransId="{4FAC8407-1A1E-4B17-9E62-45E8CD91FCB4}"/>
    <dgm:cxn modelId="{794334D0-FF7E-441D-8ED8-027310B497DB}" type="presOf" srcId="{4539EE46-DEAB-4DC5-9A0A-00B20460E3AF}" destId="{F75B2030-5CA8-4E8B-9F51-3559EB7AE974}" srcOrd="0" destOrd="0" presId="urn:microsoft.com/office/officeart/2005/8/layout/cycle5"/>
    <dgm:cxn modelId="{FB1D7E81-1A46-4441-BF49-41537A691A87}" srcId="{45B27E1F-12CF-4499-81E0-48B921A8A9F6}" destId="{AC4BF07E-1431-4BFF-B81C-13C869E2B156}" srcOrd="1" destOrd="0" parTransId="{C92ABC22-FC07-43D6-AB22-676AE12C8A0A}" sibTransId="{65513988-F191-49ED-8AB2-0E52512FD0E3}"/>
    <dgm:cxn modelId="{D0150E44-2040-4859-A700-0B83C48FD970}" type="presOf" srcId="{E5E371B4-5776-4A71-8A5E-33CB783EFAA2}" destId="{F75B2030-5CA8-4E8B-9F51-3559EB7AE974}" srcOrd="0" destOrd="1" presId="urn:microsoft.com/office/officeart/2005/8/layout/cycle5"/>
    <dgm:cxn modelId="{D9BA33C8-3AE0-4D16-A193-C875B87E9EE5}" srcId="{4539EE46-DEAB-4DC5-9A0A-00B20460E3AF}" destId="{E5E371B4-5776-4A71-8A5E-33CB783EFAA2}" srcOrd="0" destOrd="0" parTransId="{7F9873B3-0FF7-4BAE-9859-F1B0C4CB2BC2}" sibTransId="{76470E04-D582-40D3-9987-700E5540BE22}"/>
    <dgm:cxn modelId="{35777BCB-B68B-49DF-A151-EDB16D204623}" type="presOf" srcId="{E8F435F9-E034-40E5-AC3D-BC41C93ED08E}" destId="{13A61E6D-F8B4-4A52-9215-41441CB1E2ED}" srcOrd="0" destOrd="0" presId="urn:microsoft.com/office/officeart/2005/8/layout/cycle5"/>
    <dgm:cxn modelId="{9E2E1DF5-0E22-44EB-8671-C18521D5BF72}" type="presOf" srcId="{AC4BF07E-1431-4BFF-B81C-13C869E2B156}" destId="{A537D27E-AB23-4694-9480-DD7BF6AE4E67}" srcOrd="0" destOrd="0" presId="urn:microsoft.com/office/officeart/2005/8/layout/cycle5"/>
    <dgm:cxn modelId="{3AF33989-4EA2-4E77-97EB-061A7B5757AF}" type="presOf" srcId="{3A3E0C4F-0142-42BC-B29A-CE22BA2853C2}" destId="{EE0361D4-1644-4EAE-8BF3-6D99298F9D5C}" srcOrd="0" destOrd="0" presId="urn:microsoft.com/office/officeart/2005/8/layout/cycle5"/>
    <dgm:cxn modelId="{B9A3C753-4DE4-4291-8142-685FEBD00D9B}" srcId="{45B27E1F-12CF-4499-81E0-48B921A8A9F6}" destId="{3A3E0C4F-0142-42BC-B29A-CE22BA2853C2}" srcOrd="2" destOrd="0" parTransId="{0AE03F6A-176A-46EB-890E-57CD4A41F9F7}" sibTransId="{3FF9F173-CD4C-496E-A683-192DC96B8589}"/>
    <dgm:cxn modelId="{85054E68-149E-40C2-A93E-5793EBA7B82F}" type="presOf" srcId="{4CAD91D6-2B30-4989-AB1F-ACDC435C0F0C}" destId="{50A092DA-DD79-4E0B-91C3-A80FCE7133A9}" srcOrd="0" destOrd="0" presId="urn:microsoft.com/office/officeart/2005/8/layout/cycle5"/>
    <dgm:cxn modelId="{829FB05B-3756-474F-A7EC-26C15762446A}" type="presOf" srcId="{4FAC8407-1A1E-4B17-9E62-45E8CD91FCB4}" destId="{0284FE7F-5AF1-4BF9-8E04-5F94226ADEA8}" srcOrd="0" destOrd="0" presId="urn:microsoft.com/office/officeart/2005/8/layout/cycle5"/>
    <dgm:cxn modelId="{E0BE4077-A6F6-4EB9-95CC-783475981CEC}" type="presOf" srcId="{65513988-F191-49ED-8AB2-0E52512FD0E3}" destId="{76223E1F-5250-4972-A3F8-9A6BB4E8BBBF}" srcOrd="0" destOrd="0" presId="urn:microsoft.com/office/officeart/2005/8/layout/cycle5"/>
    <dgm:cxn modelId="{F671F698-2017-4D7B-9686-649D02135D07}" type="presOf" srcId="{3FF9F173-CD4C-496E-A683-192DC96B8589}" destId="{1280C85D-A64B-400C-8937-92051DD1AE16}" srcOrd="0" destOrd="0" presId="urn:microsoft.com/office/officeart/2005/8/layout/cycle5"/>
    <dgm:cxn modelId="{5323D1F8-B036-4E07-A4DC-A107430A63D7}" srcId="{45B27E1F-12CF-4499-81E0-48B921A8A9F6}" destId="{4539EE46-DEAB-4DC5-9A0A-00B20460E3AF}" srcOrd="3" destOrd="0" parTransId="{5B98CB81-3458-4AC4-AA7A-58E20ACE38FA}" sibTransId="{E8F435F9-E034-40E5-AC3D-BC41C93ED08E}"/>
    <dgm:cxn modelId="{ADF2DC64-906C-4E18-BFB7-F66ED9129E6B}" type="presParOf" srcId="{EF042657-82DE-44AB-8F4C-4923B0243E6A}" destId="{50A092DA-DD79-4E0B-91C3-A80FCE7133A9}" srcOrd="0" destOrd="0" presId="urn:microsoft.com/office/officeart/2005/8/layout/cycle5"/>
    <dgm:cxn modelId="{7172BF92-AA02-44D9-B14D-CDD167C6732D}" type="presParOf" srcId="{EF042657-82DE-44AB-8F4C-4923B0243E6A}" destId="{35C88EE2-055C-410E-B0AC-D043F225DE78}" srcOrd="1" destOrd="0" presId="urn:microsoft.com/office/officeart/2005/8/layout/cycle5"/>
    <dgm:cxn modelId="{11D56A87-58C7-490F-ACA2-9CC3E41CB8A4}" type="presParOf" srcId="{EF042657-82DE-44AB-8F4C-4923B0243E6A}" destId="{0284FE7F-5AF1-4BF9-8E04-5F94226ADEA8}" srcOrd="2" destOrd="0" presId="urn:microsoft.com/office/officeart/2005/8/layout/cycle5"/>
    <dgm:cxn modelId="{16860541-3B87-4C4D-AB93-564A5E37E620}" type="presParOf" srcId="{EF042657-82DE-44AB-8F4C-4923B0243E6A}" destId="{A537D27E-AB23-4694-9480-DD7BF6AE4E67}" srcOrd="3" destOrd="0" presId="urn:microsoft.com/office/officeart/2005/8/layout/cycle5"/>
    <dgm:cxn modelId="{ACA686B6-BD73-4F91-A069-C7B09C21D8B5}" type="presParOf" srcId="{EF042657-82DE-44AB-8F4C-4923B0243E6A}" destId="{E64C4E0B-3512-44D1-8A52-03932568136C}" srcOrd="4" destOrd="0" presId="urn:microsoft.com/office/officeart/2005/8/layout/cycle5"/>
    <dgm:cxn modelId="{EB5466A6-8CF3-4814-B774-19F9938B35B9}" type="presParOf" srcId="{EF042657-82DE-44AB-8F4C-4923B0243E6A}" destId="{76223E1F-5250-4972-A3F8-9A6BB4E8BBBF}" srcOrd="5" destOrd="0" presId="urn:microsoft.com/office/officeart/2005/8/layout/cycle5"/>
    <dgm:cxn modelId="{3F2CD69A-EFDB-4B2C-8514-3F9BC2E8D191}" type="presParOf" srcId="{EF042657-82DE-44AB-8F4C-4923B0243E6A}" destId="{EE0361D4-1644-4EAE-8BF3-6D99298F9D5C}" srcOrd="6" destOrd="0" presId="urn:microsoft.com/office/officeart/2005/8/layout/cycle5"/>
    <dgm:cxn modelId="{D19BAEA4-A1DF-4F93-A314-EB10C8DD81BF}" type="presParOf" srcId="{EF042657-82DE-44AB-8F4C-4923B0243E6A}" destId="{9A84B532-C159-4E34-8084-B87510813326}" srcOrd="7" destOrd="0" presId="urn:microsoft.com/office/officeart/2005/8/layout/cycle5"/>
    <dgm:cxn modelId="{5E1C2022-6947-431F-BA5E-1745E518B4BF}" type="presParOf" srcId="{EF042657-82DE-44AB-8F4C-4923B0243E6A}" destId="{1280C85D-A64B-400C-8937-92051DD1AE16}" srcOrd="8" destOrd="0" presId="urn:microsoft.com/office/officeart/2005/8/layout/cycle5"/>
    <dgm:cxn modelId="{0FC2A96E-E5AF-4544-87CC-74E9B2CF4A84}" type="presParOf" srcId="{EF042657-82DE-44AB-8F4C-4923B0243E6A}" destId="{F75B2030-5CA8-4E8B-9F51-3559EB7AE974}" srcOrd="9" destOrd="0" presId="urn:microsoft.com/office/officeart/2005/8/layout/cycle5"/>
    <dgm:cxn modelId="{0AB1A5CB-2C47-41DB-9C85-29F010A0C426}" type="presParOf" srcId="{EF042657-82DE-44AB-8F4C-4923B0243E6A}" destId="{9042607D-0A40-4E8E-84DB-BEBF71B80F03}" srcOrd="10" destOrd="0" presId="urn:microsoft.com/office/officeart/2005/8/layout/cycle5"/>
    <dgm:cxn modelId="{998815B4-E089-43BC-81B6-858C280ADB85}" type="presParOf" srcId="{EF042657-82DE-44AB-8F4C-4923B0243E6A}" destId="{13A61E6D-F8B4-4A52-9215-41441CB1E2ED}"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092DA-DD79-4E0B-91C3-A80FCE7133A9}">
      <dsp:nvSpPr>
        <dsp:cNvPr id="0" name=""/>
        <dsp:cNvSpPr/>
      </dsp:nvSpPr>
      <dsp:spPr>
        <a:xfrm>
          <a:off x="2299841" y="703"/>
          <a:ext cx="1347381" cy="875798"/>
        </a:xfrm>
        <a:prstGeom prst="roundRect">
          <a:avLst/>
        </a:prstGeom>
        <a:gradFill rotWithShape="1">
          <a:gsLst>
            <a:gs pos="0">
              <a:schemeClr val="accent1">
                <a:shade val="54000"/>
                <a:satMod val="105000"/>
              </a:schemeClr>
            </a:gs>
            <a:gs pos="47500">
              <a:schemeClr val="accent1">
                <a:shade val="88000"/>
                <a:satMod val="105000"/>
              </a:schemeClr>
            </a:gs>
            <a:gs pos="58500">
              <a:schemeClr val="accent1">
                <a:shade val="88000"/>
                <a:satMod val="105000"/>
              </a:schemeClr>
            </a:gs>
            <a:gs pos="100000">
              <a:schemeClr val="accent1">
                <a:shade val="54000"/>
                <a:satMod val="105000"/>
              </a:schemeClr>
            </a:gs>
          </a:gsLst>
          <a:lin ang="3600000" scaled="1"/>
        </a:gradFill>
        <a:ln w="10000" cap="flat" cmpd="sng" algn="ctr">
          <a:solidFill>
            <a:schemeClr val="accent1"/>
          </a:solidFill>
          <a:prstDash val="solid"/>
        </a:ln>
        <a:effectLst>
          <a:outerShdw blurRad="63500" dist="25400" dir="3600000" algn="r" rotWithShape="0">
            <a:srgbClr val="000000">
              <a:alpha val="36000"/>
            </a:srgbClr>
          </a:outerShdw>
        </a:effectLst>
        <a:scene3d>
          <a:camera prst="orthographicFront"/>
          <a:lightRig rig="flat" dir="t"/>
        </a:scene3d>
        <a:sp3d prstMaterial="flat">
          <a:bevelT w="38100" h="50800" prst="softRound"/>
        </a:sp3d>
      </dsp:spPr>
      <dsp:style>
        <a:lnRef idx="1">
          <a:schemeClr val="accent1"/>
        </a:lnRef>
        <a:fillRef idx="3">
          <a:schemeClr val="accent1"/>
        </a:fillRef>
        <a:effectRef idx="2">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Referral</a:t>
          </a:r>
          <a:endParaRPr lang="en-US" sz="1400" kern="1200" dirty="0"/>
        </a:p>
      </dsp:txBody>
      <dsp:txXfrm>
        <a:off x="2342594" y="43456"/>
        <a:ext cx="1261875" cy="790292"/>
      </dsp:txXfrm>
    </dsp:sp>
    <dsp:sp modelId="{0284FE7F-5AF1-4BF9-8E04-5F94226ADEA8}">
      <dsp:nvSpPr>
        <dsp:cNvPr id="0" name=""/>
        <dsp:cNvSpPr/>
      </dsp:nvSpPr>
      <dsp:spPr>
        <a:xfrm>
          <a:off x="1526281" y="438603"/>
          <a:ext cx="2894501" cy="2894501"/>
        </a:xfrm>
        <a:custGeom>
          <a:avLst/>
          <a:gdLst/>
          <a:ahLst/>
          <a:cxnLst/>
          <a:rect l="0" t="0" r="0" b="0"/>
          <a:pathLst>
            <a:path>
              <a:moveTo>
                <a:pt x="2307038" y="283076"/>
              </a:moveTo>
              <a:arcTo wR="1447250" hR="1447250" stAng="18386837" swAng="1634137"/>
            </a:path>
          </a:pathLst>
        </a:custGeom>
        <a:noFill/>
        <a:ln w="10000" cap="flat" cmpd="sng" algn="ctr">
          <a:solidFill>
            <a:schemeClr val="accent1"/>
          </a:solidFill>
          <a:prstDash val="solid"/>
          <a:tailEnd type="arrow"/>
        </a:ln>
        <a:effectLst/>
        <a:scene3d>
          <a:camera prst="orthographicFront"/>
          <a:lightRig rig="flat" dir="t"/>
        </a:scene3d>
        <a:sp3d z="-40000"/>
      </dsp:spPr>
      <dsp:style>
        <a:lnRef idx="1">
          <a:schemeClr val="accent1"/>
        </a:lnRef>
        <a:fillRef idx="0">
          <a:schemeClr val="accent1"/>
        </a:fillRef>
        <a:effectRef idx="0">
          <a:schemeClr val="accent1"/>
        </a:effectRef>
        <a:fontRef idx="minor">
          <a:schemeClr val="tx1"/>
        </a:fontRef>
      </dsp:style>
    </dsp:sp>
    <dsp:sp modelId="{A537D27E-AB23-4694-9480-DD7BF6AE4E67}">
      <dsp:nvSpPr>
        <dsp:cNvPr id="0" name=""/>
        <dsp:cNvSpPr/>
      </dsp:nvSpPr>
      <dsp:spPr>
        <a:xfrm>
          <a:off x="3747092" y="1447954"/>
          <a:ext cx="1347381" cy="875798"/>
        </a:xfrm>
        <a:prstGeom prst="roundRect">
          <a:avLst/>
        </a:prstGeom>
        <a:gradFill rotWithShape="1">
          <a:gsLst>
            <a:gs pos="0">
              <a:schemeClr val="accent5">
                <a:shade val="54000"/>
                <a:satMod val="105000"/>
              </a:schemeClr>
            </a:gs>
            <a:gs pos="47500">
              <a:schemeClr val="accent5">
                <a:shade val="88000"/>
                <a:satMod val="105000"/>
              </a:schemeClr>
            </a:gs>
            <a:gs pos="58500">
              <a:schemeClr val="accent5">
                <a:shade val="88000"/>
                <a:satMod val="105000"/>
              </a:schemeClr>
            </a:gs>
            <a:gs pos="100000">
              <a:schemeClr val="accent5">
                <a:shade val="54000"/>
                <a:satMod val="105000"/>
              </a:schemeClr>
            </a:gs>
          </a:gsLst>
          <a:lin ang="3600000" scaled="1"/>
        </a:gradFill>
        <a:ln w="10000" cap="flat" cmpd="sng" algn="ctr">
          <a:solidFill>
            <a:schemeClr val="accent5"/>
          </a:solidFill>
          <a:prstDash val="solid"/>
        </a:ln>
        <a:effectLst>
          <a:outerShdw blurRad="63500" dist="25400" dir="3600000" algn="r" rotWithShape="0">
            <a:srgbClr val="000000">
              <a:alpha val="36000"/>
            </a:srgbClr>
          </a:outerShdw>
        </a:effectLst>
        <a:scene3d>
          <a:camera prst="orthographicFront"/>
          <a:lightRig rig="flat" dir="t"/>
        </a:scene3d>
        <a:sp3d prstMaterial="flat">
          <a:bevelT w="38100" h="50800"/>
        </a:sp3d>
      </dsp:spPr>
      <dsp:style>
        <a:lnRef idx="1">
          <a:schemeClr val="accent5"/>
        </a:lnRef>
        <a:fillRef idx="3">
          <a:schemeClr val="accent5"/>
        </a:fillRef>
        <a:effectRef idx="2">
          <a:schemeClr val="accent5"/>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Consent</a:t>
          </a:r>
          <a:endParaRPr lang="en-US" sz="1400" kern="1200" dirty="0"/>
        </a:p>
      </dsp:txBody>
      <dsp:txXfrm>
        <a:off x="3789845" y="1490707"/>
        <a:ext cx="1261875" cy="790292"/>
      </dsp:txXfrm>
    </dsp:sp>
    <dsp:sp modelId="{76223E1F-5250-4972-A3F8-9A6BB4E8BBBF}">
      <dsp:nvSpPr>
        <dsp:cNvPr id="0" name=""/>
        <dsp:cNvSpPr/>
      </dsp:nvSpPr>
      <dsp:spPr>
        <a:xfrm>
          <a:off x="1526281" y="438603"/>
          <a:ext cx="2894501" cy="2894501"/>
        </a:xfrm>
        <a:custGeom>
          <a:avLst/>
          <a:gdLst/>
          <a:ahLst/>
          <a:cxnLst/>
          <a:rect l="0" t="0" r="0" b="0"/>
          <a:pathLst>
            <a:path>
              <a:moveTo>
                <a:pt x="2744500" y="2088873"/>
              </a:moveTo>
              <a:arcTo wR="1447250" hR="1447250" stAng="1579026" swAng="1634137"/>
            </a:path>
          </a:pathLst>
        </a:custGeom>
        <a:noFill/>
        <a:ln w="10000" cap="flat" cmpd="sng" algn="ctr">
          <a:solidFill>
            <a:schemeClr val="accent5"/>
          </a:solidFill>
          <a:prstDash val="solid"/>
          <a:tailEnd type="arrow"/>
        </a:ln>
        <a:effectLst/>
        <a:scene3d>
          <a:camera prst="orthographicFront"/>
          <a:lightRig rig="flat" dir="t"/>
        </a:scene3d>
        <a:sp3d z="-40000"/>
      </dsp:spPr>
      <dsp:style>
        <a:lnRef idx="1">
          <a:schemeClr val="accent5"/>
        </a:lnRef>
        <a:fillRef idx="0">
          <a:schemeClr val="accent5"/>
        </a:fillRef>
        <a:effectRef idx="0">
          <a:schemeClr val="accent5"/>
        </a:effectRef>
        <a:fontRef idx="minor">
          <a:schemeClr val="tx1"/>
        </a:fontRef>
      </dsp:style>
    </dsp:sp>
    <dsp:sp modelId="{EE0361D4-1644-4EAE-8BF3-6D99298F9D5C}">
      <dsp:nvSpPr>
        <dsp:cNvPr id="0" name=""/>
        <dsp:cNvSpPr/>
      </dsp:nvSpPr>
      <dsp:spPr>
        <a:xfrm>
          <a:off x="2299841" y="2895205"/>
          <a:ext cx="1347381" cy="875798"/>
        </a:xfrm>
        <a:prstGeom prst="roundRect">
          <a:avLst/>
        </a:prstGeom>
        <a:gradFill rotWithShape="1">
          <a:gsLst>
            <a:gs pos="0">
              <a:schemeClr val="accent2">
                <a:shade val="54000"/>
                <a:satMod val="105000"/>
              </a:schemeClr>
            </a:gs>
            <a:gs pos="47500">
              <a:schemeClr val="accent2">
                <a:shade val="88000"/>
                <a:satMod val="105000"/>
              </a:schemeClr>
            </a:gs>
            <a:gs pos="58500">
              <a:schemeClr val="accent2">
                <a:shade val="88000"/>
                <a:satMod val="105000"/>
              </a:schemeClr>
            </a:gs>
            <a:gs pos="100000">
              <a:schemeClr val="accent2">
                <a:shade val="54000"/>
                <a:satMod val="105000"/>
              </a:schemeClr>
            </a:gs>
          </a:gsLst>
          <a:lin ang="3600000" scaled="1"/>
        </a:gradFill>
        <a:ln w="10000" cap="flat" cmpd="sng" algn="ctr">
          <a:solidFill>
            <a:schemeClr val="accent2"/>
          </a:solidFill>
          <a:prstDash val="solid"/>
        </a:ln>
        <a:effectLst>
          <a:outerShdw blurRad="63500" dist="25400" dir="3600000" algn="r" rotWithShape="0">
            <a:srgbClr val="000000">
              <a:alpha val="36000"/>
            </a:srgbClr>
          </a:outerShdw>
        </a:effectLst>
        <a:scene3d>
          <a:camera prst="orthographicFront"/>
          <a:lightRig rig="flat" dir="t"/>
        </a:scene3d>
        <a:sp3d prstMaterial="flat">
          <a:bevelT w="38100" h="50800" prst="softRound"/>
        </a:sp3d>
      </dsp:spPr>
      <dsp:style>
        <a:lnRef idx="1">
          <a:schemeClr val="accent2"/>
        </a:lnRef>
        <a:fillRef idx="3">
          <a:schemeClr val="accent2"/>
        </a:fillRef>
        <a:effectRef idx="2">
          <a:schemeClr val="accent2"/>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Evaluation</a:t>
          </a:r>
          <a:endParaRPr lang="en-US" sz="1400" kern="1200" dirty="0"/>
        </a:p>
      </dsp:txBody>
      <dsp:txXfrm>
        <a:off x="2342594" y="2937958"/>
        <a:ext cx="1261875" cy="790292"/>
      </dsp:txXfrm>
    </dsp:sp>
    <dsp:sp modelId="{1280C85D-A64B-400C-8937-92051DD1AE16}">
      <dsp:nvSpPr>
        <dsp:cNvPr id="0" name=""/>
        <dsp:cNvSpPr/>
      </dsp:nvSpPr>
      <dsp:spPr>
        <a:xfrm>
          <a:off x="1526281" y="438603"/>
          <a:ext cx="2894501" cy="2894501"/>
        </a:xfrm>
        <a:custGeom>
          <a:avLst/>
          <a:gdLst/>
          <a:ahLst/>
          <a:cxnLst/>
          <a:rect l="0" t="0" r="0" b="0"/>
          <a:pathLst>
            <a:path>
              <a:moveTo>
                <a:pt x="587463" y="2611425"/>
              </a:moveTo>
              <a:arcTo wR="1447250" hR="1447250" stAng="7586837" swAng="1634137"/>
            </a:path>
          </a:pathLst>
        </a:custGeom>
        <a:noFill/>
        <a:ln w="10000" cap="flat" cmpd="sng" algn="ctr">
          <a:solidFill>
            <a:schemeClr val="accent3"/>
          </a:solidFill>
          <a:prstDash val="solid"/>
          <a:tailEnd type="arrow"/>
        </a:ln>
        <a:effectLst/>
        <a:scene3d>
          <a:camera prst="orthographicFront"/>
          <a:lightRig rig="flat" dir="t"/>
        </a:scene3d>
        <a:sp3d z="-40000"/>
      </dsp:spPr>
      <dsp:style>
        <a:lnRef idx="1">
          <a:schemeClr val="accent3"/>
        </a:lnRef>
        <a:fillRef idx="0">
          <a:schemeClr val="accent3"/>
        </a:fillRef>
        <a:effectRef idx="0">
          <a:schemeClr val="accent3"/>
        </a:effectRef>
        <a:fontRef idx="minor">
          <a:schemeClr val="tx1"/>
        </a:fontRef>
      </dsp:style>
    </dsp:sp>
    <dsp:sp modelId="{F75B2030-5CA8-4E8B-9F51-3559EB7AE974}">
      <dsp:nvSpPr>
        <dsp:cNvPr id="0" name=""/>
        <dsp:cNvSpPr/>
      </dsp:nvSpPr>
      <dsp:spPr>
        <a:xfrm>
          <a:off x="852590" y="1447954"/>
          <a:ext cx="1347381" cy="875798"/>
        </a:xfrm>
        <a:prstGeom prst="roundRect">
          <a:avLst/>
        </a:prstGeom>
        <a:gradFill rotWithShape="1">
          <a:gsLst>
            <a:gs pos="0">
              <a:schemeClr val="accent4">
                <a:shade val="54000"/>
                <a:satMod val="105000"/>
              </a:schemeClr>
            </a:gs>
            <a:gs pos="47500">
              <a:schemeClr val="accent4">
                <a:shade val="88000"/>
                <a:satMod val="105000"/>
              </a:schemeClr>
            </a:gs>
            <a:gs pos="58500">
              <a:schemeClr val="accent4">
                <a:shade val="88000"/>
                <a:satMod val="105000"/>
              </a:schemeClr>
            </a:gs>
            <a:gs pos="100000">
              <a:schemeClr val="accent4">
                <a:shade val="54000"/>
                <a:satMod val="105000"/>
              </a:schemeClr>
            </a:gs>
          </a:gsLst>
          <a:lin ang="3600000" scaled="1"/>
        </a:gradFill>
        <a:ln w="10000" cap="flat" cmpd="sng" algn="ctr">
          <a:solidFill>
            <a:schemeClr val="accent4"/>
          </a:solidFill>
          <a:prstDash val="solid"/>
        </a:ln>
        <a:effectLst>
          <a:outerShdw blurRad="63500" dist="25400" dir="3600000" algn="r" rotWithShape="0">
            <a:srgbClr val="000000">
              <a:alpha val="36000"/>
            </a:srgbClr>
          </a:outerShdw>
        </a:effectLst>
        <a:scene3d>
          <a:camera prst="orthographicFront"/>
          <a:lightRig rig="flat" dir="t"/>
        </a:scene3d>
        <a:sp3d prstMaterial="flat">
          <a:bevelT w="38100" h="50800"/>
        </a:sp3d>
      </dsp:spPr>
      <dsp:style>
        <a:lnRef idx="1">
          <a:schemeClr val="accent4"/>
        </a:lnRef>
        <a:fillRef idx="3">
          <a:schemeClr val="accent4"/>
        </a:fillRef>
        <a:effectRef idx="2">
          <a:schemeClr val="accent4"/>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en-US" sz="1400" kern="1200" dirty="0" smtClean="0"/>
        </a:p>
        <a:p>
          <a:pPr lvl="0" algn="l" defTabSz="622300">
            <a:lnSpc>
              <a:spcPct val="90000"/>
            </a:lnSpc>
            <a:spcBef>
              <a:spcPct val="0"/>
            </a:spcBef>
            <a:spcAft>
              <a:spcPct val="35000"/>
            </a:spcAft>
          </a:pPr>
          <a:r>
            <a:rPr lang="en-US" sz="1400" kern="1200" dirty="0" smtClean="0"/>
            <a:t>Determination</a:t>
          </a:r>
          <a:endParaRPr lang="en-US" sz="1400" kern="1200" dirty="0"/>
        </a:p>
        <a:p>
          <a:pPr marL="57150" lvl="1" indent="-57150" algn="l" defTabSz="488950">
            <a:lnSpc>
              <a:spcPct val="90000"/>
            </a:lnSpc>
            <a:spcBef>
              <a:spcPct val="0"/>
            </a:spcBef>
            <a:spcAft>
              <a:spcPct val="15000"/>
            </a:spcAft>
            <a:buChar char="••"/>
          </a:pPr>
          <a:endParaRPr lang="en-US" sz="1100" kern="1200" dirty="0"/>
        </a:p>
      </dsp:txBody>
      <dsp:txXfrm>
        <a:off x="895343" y="1490707"/>
        <a:ext cx="1261875" cy="790292"/>
      </dsp:txXfrm>
    </dsp:sp>
    <dsp:sp modelId="{13A61E6D-F8B4-4A52-9215-41441CB1E2ED}">
      <dsp:nvSpPr>
        <dsp:cNvPr id="0" name=""/>
        <dsp:cNvSpPr/>
      </dsp:nvSpPr>
      <dsp:spPr>
        <a:xfrm>
          <a:off x="1526281" y="438603"/>
          <a:ext cx="2894501" cy="2894501"/>
        </a:xfrm>
        <a:custGeom>
          <a:avLst/>
          <a:gdLst/>
          <a:ahLst/>
          <a:cxnLst/>
          <a:rect l="0" t="0" r="0" b="0"/>
          <a:pathLst>
            <a:path>
              <a:moveTo>
                <a:pt x="150001" y="805628"/>
              </a:moveTo>
              <a:arcTo wR="1447250" hR="1447250" stAng="12379026" swAng="1634137"/>
            </a:path>
          </a:pathLst>
        </a:custGeom>
        <a:noFill/>
        <a:ln w="10000" cap="flat" cmpd="sng" algn="ctr">
          <a:solidFill>
            <a:schemeClr val="bg1"/>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D37E158-7753-42DE-81F0-C7B06141A396}" type="datetimeFigureOut">
              <a:rPr lang="en-US" smtClean="0"/>
              <a:t>10/11/2018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2485C4-966D-4D8B-88C0-2DE6104C4CE4}" type="slidenum">
              <a:rPr lang="en-US" smtClean="0"/>
              <a:t>‹#›</a:t>
            </a:fld>
            <a:endParaRPr lang="en-US" dirty="0"/>
          </a:p>
        </p:txBody>
      </p:sp>
    </p:spTree>
    <p:extLst>
      <p:ext uri="{BB962C8B-B14F-4D97-AF65-F5344CB8AC3E}">
        <p14:creationId xmlns:p14="http://schemas.microsoft.com/office/powerpoint/2010/main" val="946373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9188"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741491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200508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63670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their enrollment when consent</a:t>
            </a:r>
            <a:r>
              <a:rPr lang="en-US" baseline="0" dirty="0" smtClean="0"/>
              <a:t> is received. If you report the 4034 when the student is referred, but consent is received in the subsequent school year, report the 4034/140 again in the following school year. The 4034 has to be reported in the year that the consent is received in order to report the events. Events begin in the year you receive consent.</a:t>
            </a:r>
            <a:endParaRPr lang="en-US" dirty="0"/>
          </a:p>
        </p:txBody>
      </p:sp>
    </p:spTree>
    <p:extLst>
      <p:ext uri="{BB962C8B-B14F-4D97-AF65-F5344CB8AC3E}">
        <p14:creationId xmlns:p14="http://schemas.microsoft.com/office/powerpoint/2010/main" val="3291518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509751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931506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79412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SED requires that</a:t>
            </a:r>
            <a:r>
              <a:rPr lang="en-US" baseline="0" dirty="0" smtClean="0"/>
              <a:t> the PS students are enrolled for the summer as a PS student because they are not considered a Kindergarten student until 9/1. In the case of a PS student who transitions from PS to K, a PS summer enrollment must be report from 7/1-8/31. NERIC’s recommended practice is to report the student’s who are not receiving summer services in the Homebound location (0777 location) to delineate the student’s who received summer services, which will be helpful to your business officials as well as helping to identify which students should have an SE EOY Snapshot record.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Special Education systems are designed to export with the end date of 8/31.</a:t>
            </a:r>
            <a:endParaRPr lang="en-US" dirty="0" smtClean="0"/>
          </a:p>
          <a:p>
            <a:endParaRPr lang="en-US" dirty="0" smtClean="0"/>
          </a:p>
          <a:p>
            <a:endParaRPr dirty="0"/>
          </a:p>
        </p:txBody>
      </p:sp>
    </p:spTree>
    <p:extLst>
      <p:ext uri="{BB962C8B-B14F-4D97-AF65-F5344CB8AC3E}">
        <p14:creationId xmlns:p14="http://schemas.microsoft.com/office/powerpoint/2010/main" val="179412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 dirty="0" smtClean="0"/>
              <a:t>The End of Year Snapshot has a beginning of the school year date and</a:t>
            </a:r>
            <a:r>
              <a:rPr lang="en" baseline="0" dirty="0" smtClean="0"/>
              <a:t> is reported for any student who has a Type of Disability program fact record reported at any point during the school year.</a:t>
            </a:r>
            <a:endParaRPr lang="en" dirty="0"/>
          </a:p>
        </p:txBody>
      </p:sp>
    </p:spTree>
    <p:extLst>
      <p:ext uri="{BB962C8B-B14F-4D97-AF65-F5344CB8AC3E}">
        <p14:creationId xmlns:p14="http://schemas.microsoft.com/office/powerpoint/2010/main" val="390883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lang="en" dirty="0"/>
          </a:p>
        </p:txBody>
      </p:sp>
    </p:spTree>
    <p:extLst>
      <p:ext uri="{BB962C8B-B14F-4D97-AF65-F5344CB8AC3E}">
        <p14:creationId xmlns:p14="http://schemas.microsoft.com/office/powerpoint/2010/main" val="3545983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lang="en" dirty="0"/>
          </a:p>
        </p:txBody>
      </p:sp>
    </p:spTree>
    <p:extLst>
      <p:ext uri="{BB962C8B-B14F-4D97-AF65-F5344CB8AC3E}">
        <p14:creationId xmlns:p14="http://schemas.microsoft.com/office/powerpoint/2010/main" val="3545983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lang="en" dirty="0"/>
          </a:p>
        </p:txBody>
      </p:sp>
    </p:spTree>
    <p:extLst>
      <p:ext uri="{BB962C8B-B14F-4D97-AF65-F5344CB8AC3E}">
        <p14:creationId xmlns:p14="http://schemas.microsoft.com/office/powerpoint/2010/main" val="354598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371020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lang="en" dirty="0"/>
          </a:p>
        </p:txBody>
      </p:sp>
    </p:spTree>
    <p:extLst>
      <p:ext uri="{BB962C8B-B14F-4D97-AF65-F5344CB8AC3E}">
        <p14:creationId xmlns:p14="http://schemas.microsoft.com/office/powerpoint/2010/main" val="354598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6" name="Shape 33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lang="en" dirty="0"/>
          </a:p>
        </p:txBody>
      </p:sp>
    </p:spTree>
    <p:extLst>
      <p:ext uri="{BB962C8B-B14F-4D97-AF65-F5344CB8AC3E}">
        <p14:creationId xmlns:p14="http://schemas.microsoft.com/office/powerpoint/2010/main" val="35459830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794126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794126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794126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4161419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65149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237102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86200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95204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r>
              <a:rPr lang="en-US" dirty="0" smtClean="0"/>
              <a:t>http://www.p12.nysed.gov/specialed/publications/policy/evalsappd.htm</a:t>
            </a:r>
          </a:p>
          <a:p>
            <a:r>
              <a:rPr lang="en-US" dirty="0" smtClean="0"/>
              <a:t>http://www.p12.nysed.gov/specialed/publications/policy/individevalcontents.htm</a:t>
            </a:r>
          </a:p>
          <a:p>
            <a:endParaRPr lang="en-US" dirty="0"/>
          </a:p>
        </p:txBody>
      </p:sp>
    </p:spTree>
    <p:extLst>
      <p:ext uri="{BB962C8B-B14F-4D97-AF65-F5344CB8AC3E}">
        <p14:creationId xmlns:p14="http://schemas.microsoft.com/office/powerpoint/2010/main" val="1424393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r>
              <a:rPr lang="en-US" dirty="0" smtClean="0"/>
              <a:t>NERIC recommends this data be reported annually for consistent practice and tracking purposes</a:t>
            </a:r>
            <a:r>
              <a:rPr lang="en-US" baseline="0" dirty="0" smtClean="0"/>
              <a:t>. </a:t>
            </a:r>
            <a:r>
              <a:rPr lang="en-US" dirty="0" smtClean="0"/>
              <a:t> </a:t>
            </a:r>
            <a:endParaRPr dirty="0"/>
          </a:p>
        </p:txBody>
      </p:sp>
    </p:spTree>
    <p:extLst>
      <p:ext uri="{BB962C8B-B14F-4D97-AF65-F5344CB8AC3E}">
        <p14:creationId xmlns:p14="http://schemas.microsoft.com/office/powerpoint/2010/main" val="73498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921251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1921251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1908810"/>
            <a:ext cx="9144000" cy="244144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000250"/>
            <a:ext cx="9144000" cy="2054678"/>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4109358"/>
            <a:ext cx="9144000" cy="176893"/>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114550"/>
            <a:ext cx="8686800" cy="1102519"/>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3600450"/>
            <a:ext cx="8001000" cy="40005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10/11/2018</a:t>
            </a:fld>
            <a:endParaRPr lang="en-US" dirty="0"/>
          </a:p>
        </p:txBody>
      </p:sp>
      <p:sp>
        <p:nvSpPr>
          <p:cNvPr id="5" name="Footer Placeholder 4"/>
          <p:cNvSpPr>
            <a:spLocks noGrp="1"/>
          </p:cNvSpPr>
          <p:nvPr>
            <p:ph type="ftr" sz="quarter" idx="11"/>
          </p:nvPr>
        </p:nvSpPr>
        <p:spPr>
          <a:xfrm>
            <a:off x="5791200" y="4767263"/>
            <a:ext cx="2895600" cy="273844"/>
          </a:xfrm>
        </p:spPr>
        <p:txBody>
          <a:bodyPr/>
          <a:lstStyle>
            <a:lvl1pPr algn="r">
              <a:defRPr/>
            </a:lvl1pPr>
          </a:lstStyle>
          <a:p>
            <a:endParaRPr lang="en-US" dirty="0"/>
          </a:p>
        </p:txBody>
      </p:sp>
      <p:sp>
        <p:nvSpPr>
          <p:cNvPr id="11" name="TextBox 10"/>
          <p:cNvSpPr txBox="1"/>
          <p:nvPr/>
        </p:nvSpPr>
        <p:spPr>
          <a:xfrm>
            <a:off x="3148584" y="3195829"/>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3294126"/>
            <a:ext cx="1219200" cy="273844"/>
          </a:xfrm>
        </p:spPr>
        <p:txBody>
          <a:bodyPr/>
          <a:lstStyle>
            <a:lvl1pPr algn="ctr">
              <a:defRPr sz="2400">
                <a:latin typeface="+mj-lt"/>
              </a:defRPr>
            </a:lvl1p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
        <p:nvSpPr>
          <p:cNvPr id="15" name="TextBox 14"/>
          <p:cNvSpPr txBox="1"/>
          <p:nvPr/>
        </p:nvSpPr>
        <p:spPr>
          <a:xfrm>
            <a:off x="4818888" y="3195829"/>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448300" y="1552575"/>
            <a:ext cx="51435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5525453" y="1713548"/>
            <a:ext cx="51435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05979"/>
            <a:ext cx="1447800" cy="4388644"/>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353175"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04122-9A3A-4FD8-98B8-22631F32846C}" type="datetime1">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096000" y="4767263"/>
            <a:ext cx="762000" cy="273844"/>
          </a:xfrm>
        </p:spPr>
        <p:txBody>
          <a:body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
        <p:nvSpPr>
          <p:cNvPr id="9" name="Rectangle 8"/>
          <p:cNvSpPr/>
          <p:nvPr/>
        </p:nvSpPr>
        <p:spPr>
          <a:xfrm rot="5400000">
            <a:off x="4538726" y="2497074"/>
            <a:ext cx="51435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1908810"/>
            <a:ext cx="9144000" cy="244144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000250"/>
            <a:ext cx="9144000" cy="2054678"/>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4109358"/>
            <a:ext cx="9144000" cy="17689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114550"/>
            <a:ext cx="8686800" cy="109728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3600450"/>
            <a:ext cx="8001000" cy="41148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B47B5-C739-4DAE-AACD-CC58CA843AC4}" type="datetime1">
              <a:rPr lang="en-US" smtClean="0"/>
              <a:pPr/>
              <a:t>10/11/2018</a:t>
            </a:fld>
            <a:endParaRPr lang="en-US" dirty="0"/>
          </a:p>
        </p:txBody>
      </p:sp>
      <p:sp>
        <p:nvSpPr>
          <p:cNvPr id="5" name="Footer Placeholder 4"/>
          <p:cNvSpPr>
            <a:spLocks noGrp="1"/>
          </p:cNvSpPr>
          <p:nvPr>
            <p:ph type="ftr" sz="quarter" idx="11"/>
          </p:nvPr>
        </p:nvSpPr>
        <p:spPr>
          <a:xfrm>
            <a:off x="5791200" y="4767263"/>
            <a:ext cx="2895600" cy="273844"/>
          </a:xfrm>
        </p:spPr>
        <p:txBody>
          <a:bodyPr/>
          <a:lstStyle/>
          <a:p>
            <a:endParaRPr lang="en-US" dirty="0"/>
          </a:p>
        </p:txBody>
      </p:sp>
      <p:sp>
        <p:nvSpPr>
          <p:cNvPr id="6" name="Slide Number Placeholder 5"/>
          <p:cNvSpPr>
            <a:spLocks noGrp="1"/>
          </p:cNvSpPr>
          <p:nvPr>
            <p:ph type="sldNum" sz="quarter" idx="12"/>
          </p:nvPr>
        </p:nvSpPr>
        <p:spPr>
          <a:xfrm>
            <a:off x="3959352" y="3291840"/>
            <a:ext cx="1216152" cy="273844"/>
          </a:xfrm>
        </p:spPr>
        <p:txBody>
          <a:bodyPr/>
          <a:lstStyle>
            <a:lvl1pPr algn="ctr">
              <a:defRPr sz="2400">
                <a:solidFill>
                  <a:srgbClr val="FFFFFF"/>
                </a:solidFill>
              </a:defRPr>
            </a:lvl1p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
        <p:nvSpPr>
          <p:cNvPr id="11" name="TextBox 10"/>
          <p:cNvSpPr txBox="1"/>
          <p:nvPr/>
        </p:nvSpPr>
        <p:spPr>
          <a:xfrm>
            <a:off x="4818888" y="3195829"/>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3195829"/>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72AE48-94E6-46E0-BE32-5F0716DE9115}" type="datetime1">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84C285-8BCE-48FC-97D9-E2837AF38351}" type="datetime1">
              <a:rPr lang="en-US" smtClean="0"/>
              <a:pPr/>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lvl="0">
              <a:spcBef>
                <a:spcPts val="0"/>
              </a:spcBef>
              <a:buNone/>
            </a:pPr>
            <a:fld id="{00000000-1234-1234-1234-123412341234}" type="slidenum">
              <a:rPr lang="en" smtClean="0">
                <a:solidFill>
                  <a:schemeClr val="dk2"/>
                </a:solidFill>
              </a:rPr>
              <a:t>‹#›</a:t>
            </a:fld>
            <a:endParaRPr lang="en">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5638800" cy="709613"/>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289304"/>
            <a:ext cx="8247888" cy="3401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
        <p:nvSpPr>
          <p:cNvPr id="8" name="Rectangle 7"/>
          <p:cNvSpPr/>
          <p:nvPr/>
        </p:nvSpPr>
        <p:spPr>
          <a:xfrm>
            <a:off x="6172200" y="121158"/>
            <a:ext cx="2971800" cy="86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05740"/>
            <a:ext cx="2743200" cy="70866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00584"/>
            <a:ext cx="762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00584"/>
            <a:ext cx="762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287780"/>
            <a:ext cx="8249920" cy="339852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
        <p:nvSpPr>
          <p:cNvPr id="8" name="Rectangle 7"/>
          <p:cNvSpPr/>
          <p:nvPr/>
        </p:nvSpPr>
        <p:spPr>
          <a:xfrm>
            <a:off x="6172200" y="121158"/>
            <a:ext cx="2971800" cy="86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00584"/>
            <a:ext cx="762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171450"/>
            <a:ext cx="5638800" cy="75438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171450"/>
            <a:ext cx="2819400" cy="7543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00584"/>
            <a:ext cx="762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438"/>
            <a:ext cx="9144000" cy="109042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25731"/>
            <a:ext cx="9144000" cy="865736"/>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37160"/>
            <a:ext cx="8229600" cy="83374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10/11/2018</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2"/>
                </a:solidFill>
              </a:defRPr>
            </a:lvl1pPr>
          </a:lstStyle>
          <a:p>
            <a:pPr lvl="0" algn="r">
              <a:spcBef>
                <a:spcPts val="0"/>
              </a:spcBef>
              <a:buNone/>
            </a:pPr>
            <a:fld id="{00000000-1234-1234-1234-123412341234}" type="slidenum">
              <a:rPr lang="en" sz="1000" smtClean="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
        <p:nvSpPr>
          <p:cNvPr id="9" name="Rectangle 8"/>
          <p:cNvSpPr/>
          <p:nvPr/>
        </p:nvSpPr>
        <p:spPr>
          <a:xfrm>
            <a:off x="0" y="1026414"/>
            <a:ext cx="9144000" cy="112014"/>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1.jpeg"/><Relationship Id="rId3" Type="http://schemas.openxmlformats.org/officeDocument/2006/relationships/image" Target="../media/image17.png"/><Relationship Id="rId21" Type="http://schemas.microsoft.com/office/2007/relationships/hdphoto" Target="../media/hdphoto1.wdp"/><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0.jpeg"/><Relationship Id="rId2" Type="http://schemas.openxmlformats.org/officeDocument/2006/relationships/notesSlide" Target="../notesSlides/notesSlide16.xml"/><Relationship Id="rId16" Type="http://schemas.openxmlformats.org/officeDocument/2006/relationships/image" Target="../media/image4.png"/><Relationship Id="rId20"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2.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portal.nysed.gov/abp/" TargetMode="External"/><Relationship Id="rId7" Type="http://schemas.openxmlformats.org/officeDocument/2006/relationships/hyperlink" Target="http://www.p12.nysed.gov/sedcar/files/word/due_dates1819.docx"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www.p12.nysed.gov/sedcar/pdsystemfaq.html" TargetMode="External"/><Relationship Id="rId5" Type="http://schemas.openxmlformats.org/officeDocument/2006/relationships/hyperlink" Target="http://www.p12.nysed.gov/sedcar/data1819.htm#subschedule" TargetMode="External"/><Relationship Id="rId4" Type="http://schemas.openxmlformats.org/officeDocument/2006/relationships/hyperlink" Target="http://www.p12.nysed.gov/sedcar/files/pdf/how_to_grantpd_data_system_entitlements.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1qemA6fzdAhVimuAKHVxxB1gQjRx6BAgBEAU&amp;url=https://clrc.org/nysed-funding-opportunity-student-support-and-academic-enrichment/&amp;psig=AOvVaw04Ez9MD3piZNBTQEy2rKOz&amp;ust=1539293417876219" TargetMode="External"/><Relationship Id="rId7" Type="http://schemas.openxmlformats.org/officeDocument/2006/relationships/hyperlink" Target="data.nysed.gov"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4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drive.google.com/file/d/1_cGgAnhHHDPwDnnvofk4l0vv78RR5PDU/view?usp=sharin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8" Type="http://schemas.openxmlformats.org/officeDocument/2006/relationships/hyperlink" Target="https://data.nysed.gov/" TargetMode="External"/><Relationship Id="rId13" Type="http://schemas.openxmlformats.org/officeDocument/2006/relationships/image" Target="../media/image4.png"/><Relationship Id="rId3" Type="http://schemas.openxmlformats.org/officeDocument/2006/relationships/image" Target="../media/image49.png"/><Relationship Id="rId7" Type="http://schemas.openxmlformats.org/officeDocument/2006/relationships/hyperlink" Target="http://www.p12.nysed.gov/sedcar/sppschedule.html" TargetMode="External"/><Relationship Id="rId12" Type="http://schemas.openxmlformats.org/officeDocument/2006/relationships/hyperlink" Target="https://drive.google.com/file/d/1_cGgAnhHHDPwDnnvofk4l0vv78RR5PDU/view?usp=sharing"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portal.nysed.gov/pls/sedrefpublic/SED.sed_inst_qry_vw$.startup" TargetMode="External"/><Relationship Id="rId11" Type="http://schemas.openxmlformats.org/officeDocument/2006/relationships/hyperlink" Target="http://www.p12.nysed.gov/upk/" TargetMode="External"/><Relationship Id="rId5" Type="http://schemas.openxmlformats.org/officeDocument/2006/relationships/hyperlink" Target="http://www.p12.nysed.gov/irs/sirs/" TargetMode="External"/><Relationship Id="rId10" Type="http://schemas.openxmlformats.org/officeDocument/2006/relationships/hyperlink" Target="https://datasupport.nysed.gov/hc/en-us/sections/200476658-PD-Data-System" TargetMode="External"/><Relationship Id="rId4" Type="http://schemas.microsoft.com/office/2007/relationships/hdphoto" Target="../media/hdphoto2.wdp"/><Relationship Id="rId9" Type="http://schemas.openxmlformats.org/officeDocument/2006/relationships/hyperlink" Target="http://www.p12.nysed.gov/sedcar/files/pdf/how_to_grantpd_data_system_entitlements.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p12.nysed.gov/irs/sirs/home.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0" y="858971"/>
            <a:ext cx="9144000" cy="1132595"/>
          </a:xfrm>
          <a:prstGeom prst="rect">
            <a:avLst/>
          </a:prstGeom>
        </p:spPr>
        <p:txBody>
          <a:bodyPr lIns="91425" tIns="91425" rIns="91425" bIns="91425" anchor="b" anchorCtr="0">
            <a:noAutofit/>
          </a:bodyPr>
          <a:lstStyle/>
          <a:p>
            <a:pPr lvl="0">
              <a:spcBef>
                <a:spcPts val="0"/>
              </a:spcBef>
              <a:buNone/>
            </a:pPr>
            <a:r>
              <a:rPr lang="en" b="1" kern="1900" dirty="0" smtClean="0"/>
              <a:t>How to Report</a:t>
            </a:r>
            <a:endParaRPr lang="en" b="1" kern="1900" dirty="0"/>
          </a:p>
        </p:txBody>
      </p:sp>
      <p:sp>
        <p:nvSpPr>
          <p:cNvPr id="2" name="Subtitle 1"/>
          <p:cNvSpPr>
            <a:spLocks noGrp="1"/>
          </p:cNvSpPr>
          <p:nvPr>
            <p:ph type="subTitle" idx="1"/>
          </p:nvPr>
        </p:nvSpPr>
        <p:spPr>
          <a:xfrm>
            <a:off x="0" y="4348602"/>
            <a:ext cx="9150925" cy="400050"/>
          </a:xfrm>
        </p:spPr>
        <p:txBody>
          <a:bodyPr>
            <a:noAutofit/>
          </a:bodyPr>
          <a:lstStyle/>
          <a:p>
            <a:r>
              <a:rPr lang="en-US" sz="1400" dirty="0" smtClean="0"/>
              <a:t>Presented by:</a:t>
            </a:r>
          </a:p>
          <a:p>
            <a:r>
              <a:rPr lang="en-US" sz="1400" dirty="0" smtClean="0"/>
              <a:t>Anju Mansharamani</a:t>
            </a:r>
            <a:br>
              <a:rPr lang="en-US" sz="1400" dirty="0" smtClean="0"/>
            </a:br>
            <a:r>
              <a:rPr lang="en-US" sz="1400" dirty="0" smtClean="0"/>
              <a:t>Michele Hausmann</a:t>
            </a:r>
            <a:endParaRPr lang="en-US" sz="1400" dirty="0"/>
          </a:p>
        </p:txBody>
      </p:sp>
      <p:sp>
        <p:nvSpPr>
          <p:cNvPr id="7" name="Shape 85"/>
          <p:cNvSpPr txBox="1">
            <a:spLocks/>
          </p:cNvSpPr>
          <p:nvPr/>
        </p:nvSpPr>
        <p:spPr>
          <a:xfrm>
            <a:off x="6926" y="2178626"/>
            <a:ext cx="9144000" cy="1132595"/>
          </a:xfrm>
          <a:prstGeom prst="rect">
            <a:avLst/>
          </a:prstGeom>
        </p:spPr>
        <p:txBody>
          <a:bodyPr vert="horz" lIns="91425" tIns="91425" rIns="91425" bIns="91425" rtlCol="0" anchor="b" anchorCtr="0">
            <a:noAutofit/>
          </a:bodyPr>
          <a:lstStyle>
            <a:lvl1pPr algn="ctr" defTabSz="914400" rtl="0" eaLnBrk="1" latinLnBrk="0" hangingPunct="1">
              <a:spcBef>
                <a:spcPct val="0"/>
              </a:spcBef>
              <a:buNone/>
              <a:defRPr sz="72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stStyle>
          <a:p>
            <a:pPr>
              <a:spcBef>
                <a:spcPts val="0"/>
              </a:spcBef>
            </a:pPr>
            <a:r>
              <a:rPr lang="en" b="1" kern="1900" dirty="0" smtClean="0"/>
              <a:t>PreSchool Students</a:t>
            </a:r>
            <a:endParaRPr lang="en" b="1" kern="19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52" y="121038"/>
            <a:ext cx="1425948" cy="974517"/>
          </a:xfrm>
          <a:prstGeom prst="rect">
            <a:avLst/>
          </a:prstGeom>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0" y="98270"/>
            <a:ext cx="9144000" cy="1075904"/>
          </a:xfrm>
          <a:prstGeom prst="rect">
            <a:avLst/>
          </a:prstGeom>
        </p:spPr>
        <p:txBody>
          <a:bodyPr lIns="91425" tIns="91425" rIns="91425" bIns="91425" anchor="t" anchorCtr="0">
            <a:noAutofit/>
          </a:bodyPr>
          <a:lstStyle/>
          <a:p>
            <a:pPr lvl="0" rtl="0">
              <a:spcBef>
                <a:spcPts val="0"/>
              </a:spcBef>
              <a:buNone/>
            </a:pPr>
            <a:r>
              <a:rPr lang="en" dirty="0" smtClean="0"/>
              <a:t>Determined Ineligible </a:t>
            </a:r>
            <a:br>
              <a:rPr lang="en" dirty="0" smtClean="0"/>
            </a:br>
            <a:endParaRPr lang="en" dirty="0"/>
          </a:p>
        </p:txBody>
      </p:sp>
      <p:sp>
        <p:nvSpPr>
          <p:cNvPr id="2" name="Rectangle 1"/>
          <p:cNvSpPr/>
          <p:nvPr/>
        </p:nvSpPr>
        <p:spPr>
          <a:xfrm>
            <a:off x="529937" y="1330037"/>
            <a:ext cx="6057899"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4" name="Shape 134"/>
          <p:cNvSpPr txBox="1">
            <a:spLocks noGrp="1"/>
          </p:cNvSpPr>
          <p:nvPr>
            <p:ph type="body" idx="1"/>
          </p:nvPr>
        </p:nvSpPr>
        <p:spPr>
          <a:xfrm>
            <a:off x="311700" y="1261048"/>
            <a:ext cx="8520600" cy="3339000"/>
          </a:xfrm>
          <a:prstGeom prst="rect">
            <a:avLst/>
          </a:prstGeom>
        </p:spPr>
        <p:txBody>
          <a:bodyPr lIns="91425" tIns="91425" rIns="91425" bIns="91425" anchor="t" anchorCtr="0">
            <a:noAutofit/>
          </a:bodyPr>
          <a:lstStyle/>
          <a:p>
            <a:pPr marL="152400" lvl="0" indent="0">
              <a:spcAft>
                <a:spcPts val="600"/>
              </a:spcAft>
              <a:buSzPct val="100000"/>
              <a:buNone/>
            </a:pPr>
            <a:r>
              <a:rPr lang="en" sz="1600" b="1" dirty="0"/>
              <a:t>If a PS student is determined </a:t>
            </a:r>
            <a:r>
              <a:rPr lang="en" sz="1600" b="1" dirty="0" smtClean="0"/>
              <a:t>ineligible </a:t>
            </a:r>
            <a:r>
              <a:rPr lang="en" sz="1600" b="1" dirty="0"/>
              <a:t>for Special Education Services:</a:t>
            </a:r>
            <a:r>
              <a:rPr lang="en" sz="1600" dirty="0"/>
              <a:t> </a:t>
            </a:r>
            <a:endParaRPr lang="en" sz="1600" dirty="0" smtClean="0"/>
          </a:p>
          <a:p>
            <a:pPr marL="457200" lvl="0" indent="-304800">
              <a:spcAft>
                <a:spcPts val="600"/>
              </a:spcAft>
              <a:buSzPct val="100000"/>
            </a:pPr>
            <a:r>
              <a:rPr lang="en" sz="1400" dirty="0" smtClean="0"/>
              <a:t>Enrollment</a:t>
            </a:r>
            <a:endParaRPr lang="en" sz="1400" dirty="0"/>
          </a:p>
          <a:p>
            <a:pPr marL="914400" lvl="1" indent="-304800">
              <a:spcAft>
                <a:spcPts val="600"/>
              </a:spcAft>
            </a:pPr>
            <a:r>
              <a:rPr lang="en" sz="1400" b="1" dirty="0"/>
              <a:t>Entry Code</a:t>
            </a:r>
            <a:r>
              <a:rPr lang="en" sz="1400" dirty="0"/>
              <a:t> - 4034: “Preschool-age students enrolled </a:t>
            </a:r>
            <a:r>
              <a:rPr lang="en" sz="1400" u="sng" dirty="0"/>
              <a:t>solely</a:t>
            </a:r>
            <a:r>
              <a:rPr lang="en" sz="1400" dirty="0"/>
              <a:t> for determining eligibility for special education </a:t>
            </a:r>
            <a:r>
              <a:rPr lang="en" sz="1400" dirty="0" smtClean="0"/>
              <a:t>services.”</a:t>
            </a:r>
            <a:endParaRPr lang="en" sz="1400" dirty="0"/>
          </a:p>
          <a:p>
            <a:pPr marL="914400" lvl="1" indent="-304800">
              <a:spcAft>
                <a:spcPts val="600"/>
              </a:spcAft>
            </a:pPr>
            <a:r>
              <a:rPr lang="en" sz="1400" b="1" dirty="0"/>
              <a:t>Enrollment Location</a:t>
            </a:r>
            <a:r>
              <a:rPr lang="en" sz="1400" dirty="0"/>
              <a:t>: ALWAYS at the District (0000). </a:t>
            </a:r>
          </a:p>
          <a:p>
            <a:pPr marL="914400" lvl="1" indent="-304800">
              <a:spcAft>
                <a:spcPts val="600"/>
              </a:spcAft>
            </a:pPr>
            <a:r>
              <a:rPr lang="en" sz="1400" b="1" dirty="0"/>
              <a:t>Grade</a:t>
            </a:r>
            <a:r>
              <a:rPr lang="en" sz="1400" dirty="0"/>
              <a:t>: PS</a:t>
            </a:r>
          </a:p>
          <a:p>
            <a:pPr marL="914400" lvl="1" indent="-304800">
              <a:spcAft>
                <a:spcPts val="600"/>
              </a:spcAft>
            </a:pPr>
            <a:r>
              <a:rPr lang="en" sz="1400" b="1" dirty="0"/>
              <a:t>Exit Code -</a:t>
            </a:r>
            <a:r>
              <a:rPr lang="en" sz="1400" dirty="0"/>
              <a:t> 140: “Special education eligibility status determined or determination process stopped for any </a:t>
            </a:r>
            <a:r>
              <a:rPr lang="en" sz="1400" dirty="0" smtClean="0"/>
              <a:t>reason.”</a:t>
            </a:r>
            <a:endParaRPr lang="en" sz="1400" dirty="0"/>
          </a:p>
          <a:p>
            <a:pPr marL="457200" lvl="0" indent="-304800">
              <a:spcAft>
                <a:spcPts val="600"/>
              </a:spcAft>
              <a:buSzPct val="100000"/>
            </a:pPr>
            <a:r>
              <a:rPr lang="en" sz="1400" dirty="0"/>
              <a:t>Program Services</a:t>
            </a:r>
          </a:p>
          <a:p>
            <a:pPr marL="914400" lvl="1" indent="-304800">
              <a:spcAft>
                <a:spcPts val="600"/>
              </a:spcAft>
            </a:pPr>
            <a:r>
              <a:rPr lang="en" sz="1400" dirty="0" smtClean="0"/>
              <a:t>None.</a:t>
            </a:r>
            <a:endParaRPr lang="en" sz="1400" dirty="0"/>
          </a:p>
        </p:txBody>
      </p:sp>
      <p:cxnSp>
        <p:nvCxnSpPr>
          <p:cNvPr id="5" name="Straight Connector 4"/>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7" y="110995"/>
            <a:ext cx="859063" cy="872416"/>
          </a:xfrm>
          <a:prstGeom prst="rect">
            <a:avLst/>
          </a:prstGeom>
        </p:spPr>
      </p:pic>
    </p:spTree>
    <p:extLst>
      <p:ext uri="{BB962C8B-B14F-4D97-AF65-F5344CB8AC3E}">
        <p14:creationId xmlns:p14="http://schemas.microsoft.com/office/powerpoint/2010/main" val="29290424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3" name="Rectangle 12"/>
          <p:cNvSpPr/>
          <p:nvPr/>
        </p:nvSpPr>
        <p:spPr>
          <a:xfrm>
            <a:off x="628726" y="2514285"/>
            <a:ext cx="5187284"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Rectangle 11"/>
          <p:cNvSpPr/>
          <p:nvPr/>
        </p:nvSpPr>
        <p:spPr>
          <a:xfrm>
            <a:off x="625187" y="1234787"/>
            <a:ext cx="6057899"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nvGrpSpPr>
          <p:cNvPr id="10" name="Group 9"/>
          <p:cNvGrpSpPr/>
          <p:nvPr/>
        </p:nvGrpSpPr>
        <p:grpSpPr>
          <a:xfrm>
            <a:off x="6963675" y="1518987"/>
            <a:ext cx="1984663" cy="1228582"/>
            <a:chOff x="6972301" y="1246893"/>
            <a:chExt cx="1984663" cy="1228582"/>
          </a:xfrm>
        </p:grpSpPr>
        <p:sp>
          <p:nvSpPr>
            <p:cNvPr id="3" name="Rounded Rectangle 2"/>
            <p:cNvSpPr/>
            <p:nvPr/>
          </p:nvSpPr>
          <p:spPr>
            <a:xfrm>
              <a:off x="7013864" y="1246893"/>
              <a:ext cx="1880754" cy="115917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2" name="TextBox 1"/>
            <p:cNvSpPr txBox="1"/>
            <p:nvPr/>
          </p:nvSpPr>
          <p:spPr>
            <a:xfrm>
              <a:off x="6972301" y="1305924"/>
              <a:ext cx="1984663" cy="1169551"/>
            </a:xfrm>
            <a:prstGeom prst="rect">
              <a:avLst/>
            </a:prstGeom>
            <a:noFill/>
          </p:spPr>
          <p:txBody>
            <a:bodyPr wrap="square" rtlCol="0">
              <a:spAutoFit/>
            </a:bodyPr>
            <a:lstStyle/>
            <a:p>
              <a:pPr lvl="0" algn="ctr"/>
              <a:r>
                <a:rPr lang="en" b="1" i="1" dirty="0">
                  <a:solidFill>
                    <a:schemeClr val="bg1"/>
                  </a:solidFill>
                  <a:latin typeface="+mn-lt"/>
                </a:rPr>
                <a:t>Do not </a:t>
              </a:r>
              <a:r>
                <a:rPr lang="en" b="1" i="1" dirty="0" smtClean="0">
                  <a:solidFill>
                    <a:schemeClr val="bg1"/>
                  </a:solidFill>
                  <a:latin typeface="+mn-lt"/>
                </a:rPr>
                <a:t>report </a:t>
              </a:r>
              <a:r>
                <a:rPr lang="en" b="1" i="1" dirty="0">
                  <a:solidFill>
                    <a:schemeClr val="bg1"/>
                  </a:solidFill>
                  <a:latin typeface="+mn-lt"/>
                </a:rPr>
                <a:t>the determination enrollment in the </a:t>
              </a:r>
              <a:r>
                <a:rPr lang="en" b="1" i="1" dirty="0" smtClean="0">
                  <a:solidFill>
                    <a:schemeClr val="bg1"/>
                  </a:solidFill>
                  <a:latin typeface="+mn-lt"/>
                </a:rPr>
                <a:t/>
              </a:r>
              <a:br>
                <a:rPr lang="en" b="1" i="1" dirty="0" smtClean="0">
                  <a:solidFill>
                    <a:schemeClr val="bg1"/>
                  </a:solidFill>
                  <a:latin typeface="+mn-lt"/>
                </a:rPr>
              </a:br>
              <a:r>
                <a:rPr lang="en" b="1" i="1" dirty="0" smtClean="0">
                  <a:solidFill>
                    <a:schemeClr val="bg1"/>
                  </a:solidFill>
                  <a:latin typeface="+mn-lt"/>
                </a:rPr>
                <a:t>next </a:t>
              </a:r>
              <a:r>
                <a:rPr lang="en" b="1" i="1" dirty="0">
                  <a:solidFill>
                    <a:schemeClr val="bg1"/>
                  </a:solidFill>
                  <a:latin typeface="+mn-lt"/>
                </a:rPr>
                <a:t>year.</a:t>
              </a:r>
            </a:p>
            <a:p>
              <a:endParaRPr lang="en-US" dirty="0"/>
            </a:p>
          </p:txBody>
        </p:sp>
      </p:grpSp>
      <p:sp>
        <p:nvSpPr>
          <p:cNvPr id="162" name="Shape 162"/>
          <p:cNvSpPr txBox="1">
            <a:spLocks noGrp="1"/>
          </p:cNvSpPr>
          <p:nvPr>
            <p:ph type="title"/>
          </p:nvPr>
        </p:nvSpPr>
        <p:spPr>
          <a:xfrm>
            <a:off x="0" y="93518"/>
            <a:ext cx="9144000" cy="893618"/>
          </a:xfrm>
          <a:prstGeom prst="rect">
            <a:avLst/>
          </a:prstGeom>
        </p:spPr>
        <p:txBody>
          <a:bodyPr lIns="91425" tIns="91425" rIns="91425" bIns="91425" anchor="t" anchorCtr="0">
            <a:noAutofit/>
          </a:bodyPr>
          <a:lstStyle/>
          <a:p>
            <a:pPr lvl="0"/>
            <a:r>
              <a:rPr lang="en-US" dirty="0" smtClean="0"/>
              <a:t>Parental </a:t>
            </a:r>
            <a:r>
              <a:rPr lang="en-US" dirty="0"/>
              <a:t>Consent before or after June 30th</a:t>
            </a:r>
          </a:p>
        </p:txBody>
      </p:sp>
      <p:sp>
        <p:nvSpPr>
          <p:cNvPr id="8" name="Rectangle 7"/>
          <p:cNvSpPr/>
          <p:nvPr/>
        </p:nvSpPr>
        <p:spPr>
          <a:xfrm>
            <a:off x="-3252355" y="-2602698"/>
            <a:ext cx="11315700" cy="2292935"/>
          </a:xfrm>
          <a:prstGeom prst="rect">
            <a:avLst/>
          </a:prstGeom>
        </p:spPr>
        <p:txBody>
          <a:bodyPr wrap="square">
            <a:spAutoFit/>
          </a:bodyPr>
          <a:lstStyle/>
          <a:p>
            <a:pPr marL="228600" lvl="0">
              <a:spcAft>
                <a:spcPts val="300"/>
              </a:spcAft>
            </a:pPr>
            <a:r>
              <a:rPr lang="en" sz="1600" b="1" dirty="0">
                <a:solidFill>
                  <a:schemeClr val="tx2"/>
                </a:solidFill>
                <a:latin typeface="+mn-lt"/>
              </a:rPr>
              <a:t>If </a:t>
            </a:r>
            <a:r>
              <a:rPr lang="en" sz="1600" b="1" dirty="0" smtClean="0">
                <a:solidFill>
                  <a:schemeClr val="tx2"/>
                </a:solidFill>
                <a:latin typeface="+mn-lt"/>
              </a:rPr>
              <a:t>Parental Consent to Evaluate is received on or before June 30, 20xx:</a:t>
            </a:r>
            <a:r>
              <a:rPr lang="en" sz="1600" dirty="0" smtClean="0">
                <a:solidFill>
                  <a:schemeClr val="tx2"/>
                </a:solidFill>
                <a:latin typeface="+mn-lt"/>
              </a:rPr>
              <a:t>  </a:t>
            </a:r>
            <a:r>
              <a:rPr lang="en" sz="1600" b="1" dirty="0">
                <a:solidFill>
                  <a:schemeClr val="tx2"/>
                </a:solidFill>
                <a:latin typeface="+mn-lt"/>
              </a:rPr>
              <a:t/>
            </a:r>
            <a:br>
              <a:rPr lang="en" sz="1600" b="1" dirty="0">
                <a:solidFill>
                  <a:schemeClr val="tx2"/>
                </a:solidFill>
                <a:latin typeface="+mn-lt"/>
              </a:rPr>
            </a:br>
            <a:r>
              <a:rPr lang="en" b="1" dirty="0" smtClean="0">
                <a:solidFill>
                  <a:schemeClr val="tx2"/>
                </a:solidFill>
                <a:latin typeface="+mn-lt"/>
              </a:rPr>
              <a:t>Enrollment Exit Code </a:t>
            </a:r>
            <a:r>
              <a:rPr lang="en" dirty="0" smtClean="0">
                <a:solidFill>
                  <a:schemeClr val="tx2"/>
                </a:solidFill>
                <a:latin typeface="+mn-lt"/>
              </a:rPr>
              <a:t>– 140: “Special education eligibility status determined or determination process stopped for any reason.”</a:t>
            </a:r>
            <a:endParaRPr lang="en" dirty="0">
              <a:solidFill>
                <a:schemeClr val="tx2"/>
              </a:solidFill>
              <a:latin typeface="+mn-lt"/>
            </a:endParaRPr>
          </a:p>
          <a:p>
            <a:pPr marL="914400" lvl="1" indent="-304800">
              <a:spcAft>
                <a:spcPts val="300"/>
              </a:spcAft>
              <a:buSzPct val="100000"/>
            </a:pPr>
            <a:r>
              <a:rPr lang="en" b="1" dirty="0" smtClean="0">
                <a:solidFill>
                  <a:schemeClr val="tx2"/>
                </a:solidFill>
                <a:latin typeface="+mn-lt"/>
              </a:rPr>
              <a:t>Grade </a:t>
            </a:r>
            <a:r>
              <a:rPr lang="en" b="1" dirty="0">
                <a:solidFill>
                  <a:schemeClr val="tx2"/>
                </a:solidFill>
                <a:latin typeface="+mn-lt"/>
              </a:rPr>
              <a:t>-</a:t>
            </a:r>
            <a:r>
              <a:rPr lang="en" dirty="0">
                <a:solidFill>
                  <a:schemeClr val="tx2"/>
                </a:solidFill>
                <a:latin typeface="+mn-lt"/>
              </a:rPr>
              <a:t> PS</a:t>
            </a:r>
          </a:p>
          <a:p>
            <a:pPr marL="914400" lvl="1" indent="-304800">
              <a:spcAft>
                <a:spcPts val="300"/>
              </a:spcAft>
              <a:buSzPct val="100000"/>
            </a:pPr>
            <a:r>
              <a:rPr lang="en" i="1" dirty="0">
                <a:solidFill>
                  <a:schemeClr val="tx2"/>
                </a:solidFill>
                <a:latin typeface="+mn-lt"/>
              </a:rPr>
              <a:t>If student is declassified or has been withdrawn from school by a parent/guardian report the 425: Left school</a:t>
            </a:r>
            <a:r>
              <a:rPr lang="en" i="1" dirty="0">
                <a:solidFill>
                  <a:schemeClr val="tx2"/>
                </a:solidFill>
                <a:latin typeface="+mn-lt"/>
                <a:ea typeface="Times New Roman"/>
                <a:cs typeface="Times New Roman"/>
                <a:sym typeface="Times New Roman"/>
              </a:rPr>
              <a:t>, </a:t>
            </a:r>
            <a:r>
              <a:rPr lang="en" i="1" dirty="0">
                <a:solidFill>
                  <a:schemeClr val="tx2"/>
                </a:solidFill>
                <a:latin typeface="+mn-lt"/>
              </a:rPr>
              <a:t>no documentation of transfer exit code.</a:t>
            </a:r>
          </a:p>
          <a:p>
            <a:pPr marL="457200" lvl="0" indent="-304800">
              <a:spcAft>
                <a:spcPts val="300"/>
              </a:spcAft>
              <a:buSzPct val="100000"/>
            </a:pPr>
            <a:r>
              <a:rPr lang="en" dirty="0">
                <a:solidFill>
                  <a:schemeClr val="tx2"/>
                </a:solidFill>
                <a:latin typeface="+mn-lt"/>
              </a:rPr>
              <a:t>Program Services</a:t>
            </a:r>
          </a:p>
          <a:p>
            <a:pPr marL="914400" lvl="1" indent="-304800">
              <a:spcAft>
                <a:spcPts val="300"/>
              </a:spcAft>
              <a:buSzPct val="100000"/>
            </a:pPr>
            <a:r>
              <a:rPr lang="en" b="1" dirty="0">
                <a:solidFill>
                  <a:schemeClr val="tx2"/>
                </a:solidFill>
                <a:latin typeface="+mn-lt"/>
              </a:rPr>
              <a:t>Disability Code – </a:t>
            </a:r>
            <a:r>
              <a:rPr lang="en" dirty="0">
                <a:solidFill>
                  <a:schemeClr val="tx2"/>
                </a:solidFill>
                <a:latin typeface="+mn-lt"/>
              </a:rPr>
              <a:t>5786: “Preschool Student with a Disability.” Start date must be on or subsequent to the beginning date of 0011 enrollment. </a:t>
            </a:r>
          </a:p>
          <a:p>
            <a:pPr marL="914400" lvl="1" indent="-304800">
              <a:spcAft>
                <a:spcPts val="300"/>
              </a:spcAft>
              <a:buSzPct val="100000"/>
            </a:pPr>
            <a:r>
              <a:rPr lang="en" i="1" dirty="0">
                <a:solidFill>
                  <a:schemeClr val="tx2"/>
                </a:solidFill>
                <a:latin typeface="+mn-lt"/>
              </a:rPr>
              <a:t>If student is declassified or parent revoke consent for special-education services</a:t>
            </a:r>
            <a:r>
              <a:rPr lang="en" i="1" dirty="0">
                <a:solidFill>
                  <a:schemeClr val="tx2"/>
                </a:solidFill>
                <a:latin typeface="+mn-lt"/>
                <a:ea typeface="Times New Roman"/>
                <a:cs typeface="Times New Roman"/>
                <a:sym typeface="Times New Roman"/>
              </a:rPr>
              <a:t>, </a:t>
            </a:r>
            <a:r>
              <a:rPr lang="en" i="1" dirty="0">
                <a:solidFill>
                  <a:schemeClr val="tx2"/>
                </a:solidFill>
                <a:latin typeface="+mn-lt"/>
              </a:rPr>
              <a:t>report the 901: “Declassified” ending reason code.</a:t>
            </a:r>
          </a:p>
        </p:txBody>
      </p:sp>
      <p:grpSp>
        <p:nvGrpSpPr>
          <p:cNvPr id="9" name="Group 8"/>
          <p:cNvGrpSpPr/>
          <p:nvPr/>
        </p:nvGrpSpPr>
        <p:grpSpPr>
          <a:xfrm>
            <a:off x="6960209" y="2997905"/>
            <a:ext cx="2008910" cy="1666250"/>
            <a:chOff x="6968835" y="2708559"/>
            <a:chExt cx="2008910" cy="1666250"/>
          </a:xfrm>
        </p:grpSpPr>
        <p:sp>
          <p:nvSpPr>
            <p:cNvPr id="11" name="Rounded Rectangle 10"/>
            <p:cNvSpPr/>
            <p:nvPr/>
          </p:nvSpPr>
          <p:spPr>
            <a:xfrm>
              <a:off x="7020790" y="2708559"/>
              <a:ext cx="1880754" cy="166625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6" name="Rectangle 5"/>
            <p:cNvSpPr/>
            <p:nvPr/>
          </p:nvSpPr>
          <p:spPr>
            <a:xfrm>
              <a:off x="6968835" y="2753589"/>
              <a:ext cx="2008910" cy="1600438"/>
            </a:xfrm>
            <a:prstGeom prst="rect">
              <a:avLst/>
            </a:prstGeom>
          </p:spPr>
          <p:txBody>
            <a:bodyPr wrap="square">
              <a:spAutoFit/>
            </a:bodyPr>
            <a:lstStyle/>
            <a:p>
              <a:pPr algn="ctr"/>
              <a:r>
                <a:rPr lang="en" b="1" i="1" dirty="0">
                  <a:solidFill>
                    <a:schemeClr val="bg1"/>
                  </a:solidFill>
                  <a:latin typeface="+mn-lt"/>
                </a:rPr>
                <a:t>If, in next reporting </a:t>
              </a:r>
              <a:r>
                <a:rPr lang="en" b="1" i="1" dirty="0" smtClean="0">
                  <a:solidFill>
                    <a:schemeClr val="bg1"/>
                  </a:solidFill>
                  <a:latin typeface="+mn-lt"/>
                </a:rPr>
                <a:t/>
              </a:r>
              <a:br>
                <a:rPr lang="en" b="1" i="1" dirty="0" smtClean="0">
                  <a:solidFill>
                    <a:schemeClr val="bg1"/>
                  </a:solidFill>
                  <a:latin typeface="+mn-lt"/>
                </a:rPr>
              </a:br>
              <a:r>
                <a:rPr lang="en" b="1" i="1" dirty="0" smtClean="0">
                  <a:solidFill>
                    <a:schemeClr val="bg1"/>
                  </a:solidFill>
                  <a:latin typeface="+mn-lt"/>
                </a:rPr>
                <a:t>year </a:t>
              </a:r>
              <a:r>
                <a:rPr lang="en" b="1" i="1" dirty="0">
                  <a:solidFill>
                    <a:schemeClr val="bg1"/>
                  </a:solidFill>
                  <a:latin typeface="+mn-lt"/>
                </a:rPr>
                <a:t>the student is </a:t>
              </a:r>
              <a:r>
                <a:rPr lang="en" b="1" i="1" dirty="0" smtClean="0">
                  <a:solidFill>
                    <a:schemeClr val="bg1"/>
                  </a:solidFill>
                  <a:latin typeface="+mn-lt"/>
                </a:rPr>
                <a:t>Determined </a:t>
              </a:r>
              <a:r>
                <a:rPr lang="en" b="1" i="1" dirty="0">
                  <a:solidFill>
                    <a:schemeClr val="bg1"/>
                  </a:solidFill>
                  <a:latin typeface="+mn-lt"/>
                </a:rPr>
                <a:t>NOT eligible: Report no further Enrollment </a:t>
              </a:r>
              <a:r>
                <a:rPr lang="en" b="1" i="1" dirty="0" smtClean="0">
                  <a:solidFill>
                    <a:schemeClr val="bg1"/>
                  </a:solidFill>
                  <a:latin typeface="+mn-lt"/>
                </a:rPr>
                <a:t/>
              </a:r>
              <a:br>
                <a:rPr lang="en" b="1" i="1" dirty="0" smtClean="0">
                  <a:solidFill>
                    <a:schemeClr val="bg1"/>
                  </a:solidFill>
                  <a:latin typeface="+mn-lt"/>
                </a:rPr>
              </a:br>
              <a:r>
                <a:rPr lang="en" b="1" i="1" dirty="0" smtClean="0">
                  <a:solidFill>
                    <a:schemeClr val="bg1"/>
                  </a:solidFill>
                  <a:latin typeface="+mn-lt"/>
                </a:rPr>
                <a:t>or Program </a:t>
              </a:r>
              <a:r>
                <a:rPr lang="en" b="1" i="1" dirty="0">
                  <a:solidFill>
                    <a:schemeClr val="bg1"/>
                  </a:solidFill>
                  <a:latin typeface="+mn-lt"/>
                </a:rPr>
                <a:t>Service </a:t>
              </a:r>
              <a:r>
                <a:rPr lang="en" b="1" i="1" dirty="0" smtClean="0">
                  <a:solidFill>
                    <a:schemeClr val="bg1"/>
                  </a:solidFill>
                  <a:latin typeface="+mn-lt"/>
                </a:rPr>
                <a:t>records.</a:t>
              </a:r>
              <a:endParaRPr lang="en-US" b="1" dirty="0">
                <a:solidFill>
                  <a:schemeClr val="bg1"/>
                </a:solidFill>
                <a:latin typeface="+mn-lt"/>
              </a:endParaRPr>
            </a:p>
          </p:txBody>
        </p:sp>
      </p:grpSp>
      <p:cxnSp>
        <p:nvCxnSpPr>
          <p:cNvPr id="14" name="Straight Connector 13"/>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3" name="Shape 163"/>
          <p:cNvSpPr txBox="1">
            <a:spLocks noGrp="1"/>
          </p:cNvSpPr>
          <p:nvPr>
            <p:ph type="body" idx="1"/>
          </p:nvPr>
        </p:nvSpPr>
        <p:spPr>
          <a:xfrm>
            <a:off x="311700" y="1158682"/>
            <a:ext cx="8645264" cy="4442018"/>
          </a:xfrm>
          <a:prstGeom prst="rect">
            <a:avLst/>
          </a:prstGeom>
        </p:spPr>
        <p:txBody>
          <a:bodyPr lIns="91425" tIns="91425" rIns="91425" bIns="91425" anchor="t" anchorCtr="0">
            <a:noAutofit/>
          </a:bodyPr>
          <a:lstStyle/>
          <a:p>
            <a:pPr marL="228600" lvl="0" indent="0">
              <a:spcAft>
                <a:spcPts val="600"/>
              </a:spcAft>
              <a:buNone/>
            </a:pPr>
            <a:r>
              <a:rPr lang="en" sz="1600" b="1" dirty="0"/>
              <a:t>If Parental Consent </a:t>
            </a:r>
            <a:r>
              <a:rPr lang="en" sz="1600" b="1" dirty="0" smtClean="0"/>
              <a:t>to Evaluate is received on or before June 30, 20xx.</a:t>
            </a:r>
          </a:p>
          <a:p>
            <a:pPr marL="228600" lvl="0" indent="0">
              <a:spcAft>
                <a:spcPts val="600"/>
              </a:spcAft>
              <a:buNone/>
            </a:pPr>
            <a:r>
              <a:rPr lang="en" sz="1400" dirty="0" smtClean="0"/>
              <a:t>Enrollment: </a:t>
            </a:r>
            <a:r>
              <a:rPr lang="en" sz="1400" b="1" dirty="0" smtClean="0"/>
              <a:t>Exit Code</a:t>
            </a:r>
            <a:r>
              <a:rPr lang="en" sz="1400" dirty="0" smtClean="0"/>
              <a:t>  - 140: “Special education eligibility status determined or </a:t>
            </a:r>
            <a:br>
              <a:rPr lang="en" sz="1400" dirty="0" smtClean="0"/>
            </a:br>
            <a:r>
              <a:rPr lang="en" sz="1400" dirty="0" smtClean="0"/>
              <a:t>determination process stopped for any reason.”</a:t>
            </a:r>
          </a:p>
          <a:p>
            <a:pPr marL="228600" lvl="0" indent="0">
              <a:spcAft>
                <a:spcPts val="600"/>
              </a:spcAft>
              <a:buNone/>
            </a:pPr>
            <a:r>
              <a:rPr lang="en" sz="1400" dirty="0" smtClean="0"/>
              <a:t>Exit </a:t>
            </a:r>
            <a:r>
              <a:rPr lang="en" sz="1400" dirty="0"/>
              <a:t>Date - </a:t>
            </a:r>
            <a:r>
              <a:rPr lang="en" sz="1400" b="1" dirty="0" smtClean="0"/>
              <a:t>06/30/20XX.</a:t>
            </a:r>
          </a:p>
          <a:p>
            <a:pPr marL="228600" lvl="0" indent="0">
              <a:spcAft>
                <a:spcPts val="600"/>
              </a:spcAft>
              <a:buNone/>
            </a:pPr>
            <a:r>
              <a:rPr lang="en" sz="1200" u="sng" dirty="0"/>
              <a:t/>
            </a:r>
            <a:br>
              <a:rPr lang="en" sz="1200" u="sng" dirty="0"/>
            </a:br>
            <a:r>
              <a:rPr lang="en" sz="1600" b="1" dirty="0" smtClean="0"/>
              <a:t>If the student is determined eligible in the subsequent year:</a:t>
            </a:r>
            <a:endParaRPr lang="en" sz="1600" b="1" dirty="0"/>
          </a:p>
          <a:p>
            <a:pPr marL="457200" marR="0" lvl="0" indent="-304800" algn="l" rtl="0">
              <a:lnSpc>
                <a:spcPct val="100000"/>
              </a:lnSpc>
              <a:spcBef>
                <a:spcPts val="0"/>
              </a:spcBef>
              <a:spcAft>
                <a:spcPts val="600"/>
              </a:spcAft>
              <a:buSzPct val="100000"/>
            </a:pPr>
            <a:r>
              <a:rPr lang="en" sz="1400" dirty="0" smtClean="0"/>
              <a:t>Enrollment: </a:t>
            </a:r>
            <a:r>
              <a:rPr lang="en" sz="1400" b="1" dirty="0" smtClean="0"/>
              <a:t>Entry Code  -  </a:t>
            </a:r>
            <a:r>
              <a:rPr lang="en" sz="1400" dirty="0" smtClean="0"/>
              <a:t>0011: </a:t>
            </a:r>
            <a:r>
              <a:rPr lang="en" sz="1400" dirty="0"/>
              <a:t>“Enrollment in building or </a:t>
            </a:r>
            <a:r>
              <a:rPr lang="en" sz="1400" dirty="0" smtClean="0"/>
              <a:t>grade.”</a:t>
            </a:r>
          </a:p>
          <a:p>
            <a:pPr marL="457200" marR="0" lvl="0" indent="-304800" algn="l" rtl="0">
              <a:lnSpc>
                <a:spcPct val="100000"/>
              </a:lnSpc>
              <a:spcBef>
                <a:spcPts val="0"/>
              </a:spcBef>
              <a:spcAft>
                <a:spcPts val="600"/>
              </a:spcAft>
              <a:buSzPct val="100000"/>
            </a:pPr>
            <a:r>
              <a:rPr lang="en" sz="1400" b="1" dirty="0" smtClean="0"/>
              <a:t>Enrollment </a:t>
            </a:r>
            <a:r>
              <a:rPr lang="en" sz="1400" b="1" dirty="0"/>
              <a:t>Location</a:t>
            </a:r>
            <a:r>
              <a:rPr lang="en" sz="1400" dirty="0"/>
              <a:t>: </a:t>
            </a:r>
            <a:r>
              <a:rPr lang="en" sz="1400" dirty="0" smtClean="0"/>
              <a:t>Where the </a:t>
            </a:r>
            <a:r>
              <a:rPr lang="en" sz="1400" dirty="0"/>
              <a:t>special education </a:t>
            </a:r>
            <a:r>
              <a:rPr lang="en" sz="1400" dirty="0" smtClean="0"/>
              <a:t>services</a:t>
            </a:r>
            <a:r>
              <a:rPr lang="en" sz="1400" dirty="0"/>
              <a:t> </a:t>
            </a:r>
            <a:r>
              <a:rPr lang="en" sz="1400" dirty="0" smtClean="0"/>
              <a:t>are provided.</a:t>
            </a:r>
            <a:endParaRPr lang="en" sz="1400" dirty="0"/>
          </a:p>
          <a:p>
            <a:pPr marL="914400" lvl="1" indent="-228600" rtl="0">
              <a:lnSpc>
                <a:spcPct val="100000"/>
              </a:lnSpc>
              <a:spcBef>
                <a:spcPts val="0"/>
              </a:spcBef>
              <a:spcAft>
                <a:spcPts val="600"/>
              </a:spcAft>
              <a:buChar char="○"/>
            </a:pPr>
            <a:r>
              <a:rPr lang="en" sz="1400" b="1" dirty="0"/>
              <a:t>Grade</a:t>
            </a:r>
            <a:r>
              <a:rPr lang="en" sz="1400" dirty="0"/>
              <a:t>: PS</a:t>
            </a:r>
          </a:p>
          <a:p>
            <a:pPr marL="914400" lvl="1" indent="-228600" rtl="0">
              <a:lnSpc>
                <a:spcPct val="100000"/>
              </a:lnSpc>
              <a:spcBef>
                <a:spcPts val="0"/>
              </a:spcBef>
              <a:spcAft>
                <a:spcPts val="600"/>
              </a:spcAft>
              <a:buChar char="○"/>
            </a:pPr>
            <a:r>
              <a:rPr lang="en" sz="1400" b="1" dirty="0"/>
              <a:t>Entry Date</a:t>
            </a:r>
            <a:r>
              <a:rPr lang="en" sz="1400" dirty="0"/>
              <a:t>: The day they start getting </a:t>
            </a:r>
            <a:r>
              <a:rPr lang="en" sz="1400" dirty="0" smtClean="0"/>
              <a:t>services.</a:t>
            </a:r>
          </a:p>
          <a:p>
            <a:pPr marL="742950" indent="-457200">
              <a:spcAft>
                <a:spcPts val="600"/>
              </a:spcAft>
              <a:buSzPct val="70000"/>
            </a:pPr>
            <a:r>
              <a:rPr lang="en" sz="1400" dirty="0" smtClean="0"/>
              <a:t>Program </a:t>
            </a:r>
            <a:r>
              <a:rPr lang="en" sz="1400" dirty="0"/>
              <a:t>Services</a:t>
            </a:r>
          </a:p>
          <a:p>
            <a:pPr marL="914400" lvl="1" indent="-228600" rtl="0">
              <a:lnSpc>
                <a:spcPct val="100000"/>
              </a:lnSpc>
              <a:spcBef>
                <a:spcPts val="0"/>
              </a:spcBef>
              <a:spcAft>
                <a:spcPts val="600"/>
              </a:spcAft>
              <a:buChar char="○"/>
            </a:pPr>
            <a:r>
              <a:rPr lang="en" sz="1400" b="1" dirty="0"/>
              <a:t>Disability Code: </a:t>
            </a:r>
            <a:r>
              <a:rPr lang="en" sz="1400" dirty="0" smtClean="0"/>
              <a:t>5786: </a:t>
            </a:r>
            <a:r>
              <a:rPr lang="en" sz="1400" dirty="0"/>
              <a:t>“Preschool Student with a </a:t>
            </a:r>
            <a:r>
              <a:rPr lang="en" sz="1400" dirty="0" smtClean="0"/>
              <a:t>Disability.”</a:t>
            </a:r>
            <a:br>
              <a:rPr lang="en" sz="1400" dirty="0" smtClean="0"/>
            </a:br>
            <a:r>
              <a:rPr lang="en" sz="1400" dirty="0" smtClean="0"/>
              <a:t>The start </a:t>
            </a:r>
            <a:r>
              <a:rPr lang="en" sz="1400" dirty="0"/>
              <a:t>date must on or </a:t>
            </a:r>
            <a:r>
              <a:rPr lang="en" sz="1400" dirty="0" smtClean="0"/>
              <a:t>after </a:t>
            </a:r>
            <a:r>
              <a:rPr lang="en" sz="1400" dirty="0"/>
              <a:t>date of 0011 enrollment.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138" y="1349087"/>
            <a:ext cx="5699412"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 Placeholder 2"/>
          <p:cNvSpPr>
            <a:spLocks noGrp="1"/>
          </p:cNvSpPr>
          <p:nvPr>
            <p:ph type="body" idx="1"/>
          </p:nvPr>
        </p:nvSpPr>
        <p:spPr>
          <a:xfrm>
            <a:off x="311700" y="1281830"/>
            <a:ext cx="8697218" cy="3339000"/>
          </a:xfrm>
          <a:ln>
            <a:solidFill>
              <a:schemeClr val="bg1"/>
            </a:solidFill>
          </a:ln>
        </p:spPr>
        <p:txBody>
          <a:bodyPr/>
          <a:lstStyle/>
          <a:p>
            <a:pPr marL="228600" lvl="0" indent="0">
              <a:spcAft>
                <a:spcPts val="600"/>
              </a:spcAft>
              <a:buNone/>
            </a:pPr>
            <a:r>
              <a:rPr lang="en" sz="1600" b="1" spc="10" dirty="0"/>
              <a:t>If Parental </a:t>
            </a:r>
            <a:r>
              <a:rPr lang="en" sz="1600" b="1" spc="10" dirty="0" smtClean="0"/>
              <a:t>Consent to Evaluate is </a:t>
            </a:r>
            <a:r>
              <a:rPr lang="en" sz="1600" b="1" spc="10" dirty="0"/>
              <a:t>NOT </a:t>
            </a:r>
            <a:r>
              <a:rPr lang="en" sz="1600" b="1" spc="10" dirty="0" smtClean="0"/>
              <a:t>received prior to June 30</a:t>
            </a:r>
            <a:r>
              <a:rPr lang="en" sz="1600" b="1" spc="10" baseline="30000" dirty="0" smtClean="0"/>
              <a:t>th</a:t>
            </a:r>
          </a:p>
          <a:p>
            <a:pPr lvl="0">
              <a:lnSpc>
                <a:spcPct val="100000"/>
              </a:lnSpc>
              <a:spcAft>
                <a:spcPts val="600"/>
              </a:spcAft>
            </a:pPr>
            <a:endParaRPr lang="en" sz="1400" u="sng" dirty="0" smtClean="0"/>
          </a:p>
          <a:p>
            <a:pPr marL="0" lvl="0" indent="0">
              <a:lnSpc>
                <a:spcPct val="100000"/>
              </a:lnSpc>
              <a:spcAft>
                <a:spcPts val="600"/>
              </a:spcAft>
              <a:buNone/>
            </a:pPr>
            <a:r>
              <a:rPr lang="en" sz="1400" i="1" u="sng" dirty="0" smtClean="0">
                <a:ln>
                  <a:solidFill>
                    <a:schemeClr val="bg1"/>
                  </a:solidFill>
                </a:ln>
              </a:rPr>
              <a:t>     </a:t>
            </a:r>
            <a:r>
              <a:rPr lang="en" sz="1400" i="1" u="sng" dirty="0" smtClean="0"/>
              <a:t>In </a:t>
            </a:r>
            <a:r>
              <a:rPr lang="en" sz="1400" i="1" u="sng" dirty="0"/>
              <a:t>next reporting </a:t>
            </a:r>
            <a:r>
              <a:rPr lang="en" sz="1400" i="1" u="sng" dirty="0" smtClean="0"/>
              <a:t>year</a:t>
            </a:r>
            <a:endParaRPr lang="en" sz="1400" i="1" dirty="0"/>
          </a:p>
          <a:p>
            <a:pPr marL="457200" lvl="0" indent="-304800">
              <a:lnSpc>
                <a:spcPct val="100000"/>
              </a:lnSpc>
              <a:spcAft>
                <a:spcPts val="600"/>
              </a:spcAft>
            </a:pPr>
            <a:r>
              <a:rPr lang="en" sz="1400" dirty="0"/>
              <a:t>Enrollment</a:t>
            </a:r>
          </a:p>
          <a:p>
            <a:pPr marL="914400" lvl="0" indent="-304800">
              <a:lnSpc>
                <a:spcPct val="100000"/>
              </a:lnSpc>
              <a:spcAft>
                <a:spcPts val="600"/>
              </a:spcAft>
              <a:buClr>
                <a:schemeClr val="bg2"/>
              </a:buClr>
              <a:buFont typeface="Courier New" panose="02070309020205020404" pitchFamily="49" charset="0"/>
              <a:buChar char="o"/>
            </a:pPr>
            <a:r>
              <a:rPr lang="en" sz="1400" b="1" dirty="0"/>
              <a:t>Entry Code: </a:t>
            </a:r>
            <a:r>
              <a:rPr lang="en" sz="1400" dirty="0" smtClean="0"/>
              <a:t>4034- “</a:t>
            </a:r>
            <a:r>
              <a:rPr lang="en-US" sz="1400" dirty="0"/>
              <a:t>Preschool-age students </a:t>
            </a:r>
            <a:r>
              <a:rPr lang="en-US" sz="1400" dirty="0" smtClean="0"/>
              <a:t>enrolled</a:t>
            </a:r>
            <a:br>
              <a:rPr lang="en-US" sz="1400" dirty="0" smtClean="0"/>
            </a:br>
            <a:r>
              <a:rPr lang="en-US" sz="1400" dirty="0" smtClean="0"/>
              <a:t>solely </a:t>
            </a:r>
            <a:r>
              <a:rPr lang="en-US" sz="1400" dirty="0"/>
              <a:t>for determining </a:t>
            </a:r>
            <a:r>
              <a:rPr lang="en-US" sz="1400" dirty="0" smtClean="0"/>
              <a:t>eligibility </a:t>
            </a:r>
            <a:r>
              <a:rPr lang="en-US" sz="1400" dirty="0"/>
              <a:t>for special </a:t>
            </a:r>
            <a:r>
              <a:rPr lang="en-US" sz="1400" dirty="0" smtClean="0"/>
              <a:t>education</a:t>
            </a:r>
            <a:br>
              <a:rPr lang="en-US" sz="1400" dirty="0" smtClean="0"/>
            </a:br>
            <a:r>
              <a:rPr lang="en-US" sz="1400" dirty="0" smtClean="0"/>
              <a:t>services</a:t>
            </a:r>
            <a:r>
              <a:rPr lang="en" sz="1400" dirty="0" smtClean="0"/>
              <a:t>”</a:t>
            </a:r>
            <a:endParaRPr lang="en" sz="1400" dirty="0"/>
          </a:p>
          <a:p>
            <a:pPr marL="914400" lvl="0" indent="-304800">
              <a:lnSpc>
                <a:spcPct val="100000"/>
              </a:lnSpc>
              <a:spcAft>
                <a:spcPts val="600"/>
              </a:spcAft>
              <a:buClr>
                <a:schemeClr val="bg2"/>
              </a:buClr>
              <a:buFont typeface="Courier New" panose="02070309020205020404" pitchFamily="49" charset="0"/>
              <a:buChar char="o"/>
            </a:pPr>
            <a:r>
              <a:rPr lang="en" sz="1400" b="1" dirty="0" smtClean="0"/>
              <a:t>Enrollment </a:t>
            </a:r>
            <a:r>
              <a:rPr lang="en" sz="1400" b="1" dirty="0"/>
              <a:t>Location</a:t>
            </a:r>
            <a:r>
              <a:rPr lang="en" sz="1400" dirty="0"/>
              <a:t>: </a:t>
            </a:r>
            <a:r>
              <a:rPr lang="en" sz="1400" dirty="0" smtClean="0"/>
              <a:t>District (0000). </a:t>
            </a:r>
          </a:p>
          <a:p>
            <a:pPr marL="914400" lvl="0" indent="-304800">
              <a:lnSpc>
                <a:spcPct val="100000"/>
              </a:lnSpc>
              <a:spcAft>
                <a:spcPts val="600"/>
              </a:spcAft>
              <a:buClr>
                <a:schemeClr val="bg2"/>
              </a:buClr>
              <a:buFont typeface="Courier New" panose="02070309020205020404" pitchFamily="49" charset="0"/>
              <a:buChar char="o"/>
            </a:pPr>
            <a:r>
              <a:rPr lang="en" sz="1400" b="1" dirty="0" smtClean="0"/>
              <a:t>Grade</a:t>
            </a:r>
            <a:r>
              <a:rPr lang="en" sz="1400" dirty="0"/>
              <a:t>: </a:t>
            </a:r>
            <a:r>
              <a:rPr lang="en" sz="1400" dirty="0" smtClean="0"/>
              <a:t>PS</a:t>
            </a:r>
          </a:p>
          <a:p>
            <a:pPr marL="914400" lvl="0" indent="-304800">
              <a:lnSpc>
                <a:spcPct val="100000"/>
              </a:lnSpc>
              <a:spcAft>
                <a:spcPts val="600"/>
              </a:spcAft>
              <a:buClr>
                <a:schemeClr val="bg2"/>
              </a:buClr>
              <a:buFont typeface="Courier New" panose="02070309020205020404" pitchFamily="49" charset="0"/>
              <a:buChar char="o"/>
            </a:pPr>
            <a:r>
              <a:rPr lang="en" sz="1400" b="1" dirty="0" smtClean="0"/>
              <a:t>Entry </a:t>
            </a:r>
            <a:r>
              <a:rPr lang="en" sz="1400" b="1" dirty="0"/>
              <a:t>Date</a:t>
            </a:r>
            <a:r>
              <a:rPr lang="en" sz="1400" dirty="0"/>
              <a:t>: </a:t>
            </a:r>
            <a:r>
              <a:rPr lang="en" sz="1400" dirty="0" smtClean="0"/>
              <a:t>Date Parent consent has been received.</a:t>
            </a:r>
            <a:endParaRPr lang="en" sz="1400" dirty="0"/>
          </a:p>
          <a:p>
            <a:pPr>
              <a:spcAft>
                <a:spcPts val="600"/>
              </a:spcAft>
            </a:pPr>
            <a:endParaRPr lang="en-US" sz="1400" dirty="0" smtClean="0"/>
          </a:p>
          <a:p>
            <a:endParaRPr lang="en-US" sz="1200" dirty="0"/>
          </a:p>
        </p:txBody>
      </p:sp>
      <p:sp>
        <p:nvSpPr>
          <p:cNvPr id="5" name="Rectangle 4"/>
          <p:cNvSpPr/>
          <p:nvPr/>
        </p:nvSpPr>
        <p:spPr>
          <a:xfrm>
            <a:off x="0" y="173422"/>
            <a:ext cx="9144000" cy="923330"/>
          </a:xfrm>
          <a:prstGeom prst="rect">
            <a:avLst/>
          </a:prstGeom>
        </p:spPr>
        <p:txBody>
          <a:bodyPr wrap="square">
            <a:spAutoFit/>
          </a:bodyPr>
          <a:lstStyle/>
          <a:p>
            <a:pPr algn="ctr"/>
            <a:r>
              <a:rPr lang="en-US" sz="5400" dirty="0" smtClean="0">
                <a:solidFill>
                  <a:schemeClr val="bg1"/>
                </a:solidFill>
                <a:effectLst>
                  <a:outerShdw blurRad="38100" dist="38100" dir="2700000" algn="tl">
                    <a:srgbClr val="000000">
                      <a:alpha val="43137"/>
                    </a:srgbClr>
                  </a:outerShdw>
                </a:effectLst>
                <a:latin typeface="+mj-lt"/>
              </a:rPr>
              <a:t>Parental </a:t>
            </a:r>
            <a:r>
              <a:rPr lang="en-US" sz="5400" dirty="0">
                <a:solidFill>
                  <a:schemeClr val="bg1"/>
                </a:solidFill>
                <a:effectLst>
                  <a:outerShdw blurRad="38100" dist="38100" dir="2700000" algn="tl">
                    <a:srgbClr val="000000">
                      <a:alpha val="43137"/>
                    </a:srgbClr>
                  </a:outerShdw>
                </a:effectLst>
                <a:latin typeface="+mj-lt"/>
              </a:rPr>
              <a:t>Consent before or after June 30th</a:t>
            </a:r>
          </a:p>
        </p:txBody>
      </p:sp>
      <p:grpSp>
        <p:nvGrpSpPr>
          <p:cNvPr id="6" name="Group 5"/>
          <p:cNvGrpSpPr/>
          <p:nvPr/>
        </p:nvGrpSpPr>
        <p:grpSpPr>
          <a:xfrm>
            <a:off x="5406160" y="2020175"/>
            <a:ext cx="3612243" cy="2169052"/>
            <a:chOff x="5406160" y="2020175"/>
            <a:chExt cx="3612243" cy="2169052"/>
          </a:xfrm>
        </p:grpSpPr>
        <p:pic>
          <p:nvPicPr>
            <p:cNvPr id="2050"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5406160" y="2171705"/>
              <a:ext cx="3612243" cy="190055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ame 1"/>
            <p:cNvSpPr/>
            <p:nvPr/>
          </p:nvSpPr>
          <p:spPr>
            <a:xfrm>
              <a:off x="5592714" y="2020175"/>
              <a:ext cx="3372523" cy="2169052"/>
            </a:xfrm>
            <a:prstGeom prst="fram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endParaRPr>
            </a:p>
          </p:txBody>
        </p:sp>
      </p:grpSp>
      <p:cxnSp>
        <p:nvCxnSpPr>
          <p:cNvPr id="8" name="Straight Connector 7"/>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70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4" name="Rectangle 3"/>
          <p:cNvSpPr/>
          <p:nvPr/>
        </p:nvSpPr>
        <p:spPr>
          <a:xfrm>
            <a:off x="587087" y="1301462"/>
            <a:ext cx="4861213"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9" name="Shape 169"/>
          <p:cNvSpPr txBox="1">
            <a:spLocks noGrp="1"/>
          </p:cNvSpPr>
          <p:nvPr>
            <p:ph type="title"/>
          </p:nvPr>
        </p:nvSpPr>
        <p:spPr>
          <a:xfrm>
            <a:off x="0" y="103909"/>
            <a:ext cx="9144000" cy="861936"/>
          </a:xfrm>
          <a:prstGeom prst="rect">
            <a:avLst/>
          </a:prstGeom>
        </p:spPr>
        <p:txBody>
          <a:bodyPr lIns="91425" tIns="91425" rIns="91425" bIns="91425" anchor="t" anchorCtr="0">
            <a:noAutofit/>
          </a:bodyPr>
          <a:lstStyle/>
          <a:p>
            <a:pPr lvl="0">
              <a:spcBef>
                <a:spcPts val="0"/>
              </a:spcBef>
              <a:buNone/>
            </a:pPr>
            <a:r>
              <a:rPr lang="en" dirty="0" smtClean="0"/>
              <a:t>PS CPSE student moves into your district</a:t>
            </a:r>
            <a:endParaRPr lang="en" dirty="0"/>
          </a:p>
        </p:txBody>
      </p:sp>
      <p:sp>
        <p:nvSpPr>
          <p:cNvPr id="170" name="Shape 170"/>
          <p:cNvSpPr txBox="1">
            <a:spLocks noGrp="1"/>
          </p:cNvSpPr>
          <p:nvPr>
            <p:ph type="body" idx="1"/>
          </p:nvPr>
        </p:nvSpPr>
        <p:spPr>
          <a:xfrm>
            <a:off x="311700" y="1223825"/>
            <a:ext cx="8520600" cy="3339000"/>
          </a:xfrm>
          <a:prstGeom prst="rect">
            <a:avLst/>
          </a:prstGeom>
        </p:spPr>
        <p:txBody>
          <a:bodyPr lIns="91425" tIns="91425" rIns="91425" bIns="91425" anchor="t" anchorCtr="0">
            <a:noAutofit/>
          </a:bodyPr>
          <a:lstStyle/>
          <a:p>
            <a:pPr marL="228600" lvl="0" indent="0">
              <a:spcBef>
                <a:spcPts val="0"/>
              </a:spcBef>
              <a:spcAft>
                <a:spcPts val="600"/>
              </a:spcAft>
              <a:buNone/>
            </a:pPr>
            <a:r>
              <a:rPr lang="en" sz="1600" b="1" dirty="0" smtClean="0"/>
              <a:t>When a grade </a:t>
            </a:r>
            <a:r>
              <a:rPr lang="en" sz="1600" b="1" dirty="0"/>
              <a:t>PS CPSE student moves into your district:</a:t>
            </a:r>
          </a:p>
          <a:p>
            <a:pPr marL="457200" lvl="0" indent="-304800">
              <a:spcBef>
                <a:spcPts val="0"/>
              </a:spcBef>
              <a:spcAft>
                <a:spcPts val="600"/>
              </a:spcAft>
              <a:buSzPct val="100000"/>
            </a:pPr>
            <a:r>
              <a:rPr lang="en" sz="1200" dirty="0"/>
              <a:t>Enrollment</a:t>
            </a:r>
          </a:p>
          <a:p>
            <a:pPr marL="914400" lvl="1" indent="-228600">
              <a:spcBef>
                <a:spcPts val="0"/>
              </a:spcBef>
              <a:spcAft>
                <a:spcPts val="600"/>
              </a:spcAft>
            </a:pPr>
            <a:r>
              <a:rPr lang="en" b="1" dirty="0"/>
              <a:t>Entry Code: </a:t>
            </a:r>
            <a:r>
              <a:rPr lang="en" dirty="0"/>
              <a:t>0011- “Enrollment in building or grade”</a:t>
            </a:r>
          </a:p>
          <a:p>
            <a:pPr marL="914400" lvl="1" indent="-228600">
              <a:spcBef>
                <a:spcPts val="0"/>
              </a:spcBef>
              <a:spcAft>
                <a:spcPts val="600"/>
              </a:spcAft>
            </a:pPr>
            <a:r>
              <a:rPr lang="en" b="1" dirty="0"/>
              <a:t>Enrollment Location</a:t>
            </a:r>
            <a:r>
              <a:rPr lang="en" dirty="0"/>
              <a:t>: </a:t>
            </a:r>
            <a:r>
              <a:rPr lang="en" dirty="0" smtClean="0"/>
              <a:t>The agency providing </a:t>
            </a:r>
            <a:r>
              <a:rPr lang="en" dirty="0"/>
              <a:t>the special education services. </a:t>
            </a:r>
          </a:p>
          <a:p>
            <a:pPr marL="1371600" lvl="2" indent="-228600">
              <a:spcBef>
                <a:spcPts val="0"/>
              </a:spcBef>
              <a:spcAft>
                <a:spcPts val="600"/>
              </a:spcAft>
            </a:pPr>
            <a:r>
              <a:rPr lang="en" dirty="0"/>
              <a:t>Refer to </a:t>
            </a:r>
            <a:r>
              <a:rPr lang="en" dirty="0" smtClean="0"/>
              <a:t>the “Table </a:t>
            </a:r>
            <a:r>
              <a:rPr lang="en" dirty="0"/>
              <a:t>of Reporting Responsibility for Preschool-Age and Prekindergarten </a:t>
            </a:r>
            <a:r>
              <a:rPr lang="en" dirty="0" smtClean="0"/>
              <a:t>Students” in the SIRS Manual.</a:t>
            </a:r>
            <a:endParaRPr lang="en" dirty="0"/>
          </a:p>
          <a:p>
            <a:pPr marL="914400" lvl="1" indent="-228600">
              <a:spcBef>
                <a:spcPts val="0"/>
              </a:spcBef>
              <a:spcAft>
                <a:spcPts val="600"/>
              </a:spcAft>
            </a:pPr>
            <a:r>
              <a:rPr lang="en" b="1" dirty="0"/>
              <a:t>Grade</a:t>
            </a:r>
            <a:r>
              <a:rPr lang="en" dirty="0"/>
              <a:t>: PS</a:t>
            </a:r>
          </a:p>
          <a:p>
            <a:pPr marL="914400" lvl="1" indent="-228600">
              <a:spcBef>
                <a:spcPts val="0"/>
              </a:spcBef>
              <a:spcAft>
                <a:spcPts val="600"/>
              </a:spcAft>
            </a:pPr>
            <a:r>
              <a:rPr lang="en" i="1" dirty="0"/>
              <a:t>If student is declassified or has been withdrawn from school by a parent/guardian use Exit Code 425: Left school</a:t>
            </a:r>
            <a:r>
              <a:rPr lang="en" i="1" dirty="0">
                <a:solidFill>
                  <a:srgbClr val="000000"/>
                </a:solidFill>
                <a:latin typeface="Times New Roman"/>
                <a:ea typeface="Times New Roman"/>
                <a:cs typeface="Times New Roman"/>
                <a:sym typeface="Times New Roman"/>
              </a:rPr>
              <a:t>, </a:t>
            </a:r>
            <a:r>
              <a:rPr lang="en" i="1" dirty="0"/>
              <a:t>no documentation of transfer.</a:t>
            </a:r>
          </a:p>
          <a:p>
            <a:pPr marL="457200" lvl="0" indent="-304800">
              <a:spcBef>
                <a:spcPts val="0"/>
              </a:spcBef>
              <a:spcAft>
                <a:spcPts val="600"/>
              </a:spcAft>
              <a:buSzPct val="100000"/>
            </a:pPr>
            <a:r>
              <a:rPr lang="en" sz="1200" dirty="0"/>
              <a:t>Program Services</a:t>
            </a:r>
          </a:p>
          <a:p>
            <a:pPr marL="914400" lvl="1" indent="-228600">
              <a:spcBef>
                <a:spcPts val="0"/>
              </a:spcBef>
              <a:spcAft>
                <a:spcPts val="600"/>
              </a:spcAft>
            </a:pPr>
            <a:r>
              <a:rPr lang="en" b="1" dirty="0"/>
              <a:t>Disability Code: </a:t>
            </a:r>
            <a:r>
              <a:rPr lang="en" dirty="0"/>
              <a:t>5786- “Preschool Student with a Disability”. Start date must on or later than date of 0011 enrollment.  </a:t>
            </a:r>
          </a:p>
          <a:p>
            <a:pPr marL="914400" lvl="1" indent="-228600" rtl="0">
              <a:spcBef>
                <a:spcPts val="0"/>
              </a:spcBef>
              <a:spcAft>
                <a:spcPts val="600"/>
              </a:spcAft>
            </a:pPr>
            <a:r>
              <a:rPr lang="en" i="1" dirty="0"/>
              <a:t>If student is declassified or parent revoke consent for special-education services</a:t>
            </a:r>
            <a:r>
              <a:rPr lang="en" i="1" dirty="0">
                <a:solidFill>
                  <a:srgbClr val="000000"/>
                </a:solidFill>
                <a:latin typeface="Times New Roman"/>
                <a:ea typeface="Times New Roman"/>
                <a:cs typeface="Times New Roman"/>
                <a:sym typeface="Times New Roman"/>
              </a:rPr>
              <a:t>,                                                  </a:t>
            </a:r>
            <a:r>
              <a:rPr lang="en" i="1" dirty="0" smtClean="0">
                <a:solidFill>
                  <a:srgbClr val="000000"/>
                </a:solidFill>
                <a:latin typeface="Times New Roman"/>
                <a:ea typeface="Times New Roman"/>
                <a:cs typeface="Times New Roman"/>
                <a:sym typeface="Times New Roman"/>
              </a:rPr>
              <a:t>      </a:t>
            </a:r>
            <a:r>
              <a:rPr lang="en" i="1" dirty="0" smtClean="0"/>
              <a:t>use </a:t>
            </a:r>
            <a:r>
              <a:rPr lang="en" i="1" dirty="0"/>
              <a:t>code 901: “Declassified”.</a:t>
            </a:r>
          </a:p>
        </p:txBody>
      </p:sp>
      <p:cxnSp>
        <p:nvCxnSpPr>
          <p:cNvPr id="5" name="Straight Connector 4"/>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000" y="335581"/>
            <a:ext cx="7222076" cy="470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26" y="374093"/>
            <a:ext cx="1396444" cy="954354"/>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000" y="322337"/>
            <a:ext cx="7222076" cy="4646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01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Transitions</a:t>
            </a:r>
            <a:endParaRPr lang="en-US" dirty="0"/>
          </a:p>
        </p:txBody>
      </p:sp>
    </p:spTree>
    <p:extLst>
      <p:ext uri="{BB962C8B-B14F-4D97-AF65-F5344CB8AC3E}">
        <p14:creationId xmlns:p14="http://schemas.microsoft.com/office/powerpoint/2010/main" val="2677415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4" name="Rectangle 3"/>
          <p:cNvSpPr/>
          <p:nvPr/>
        </p:nvSpPr>
        <p:spPr>
          <a:xfrm>
            <a:off x="568770" y="1291937"/>
            <a:ext cx="4671445"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2" name="Shape 182"/>
          <p:cNvSpPr txBox="1">
            <a:spLocks noGrp="1"/>
          </p:cNvSpPr>
          <p:nvPr>
            <p:ph type="body" idx="1"/>
          </p:nvPr>
        </p:nvSpPr>
        <p:spPr>
          <a:xfrm>
            <a:off x="311700" y="1229875"/>
            <a:ext cx="8411400" cy="3652860"/>
          </a:xfrm>
          <a:prstGeom prst="rect">
            <a:avLst/>
          </a:prstGeom>
        </p:spPr>
        <p:txBody>
          <a:bodyPr lIns="91425" tIns="91425" rIns="91425" bIns="91425" anchor="t" anchorCtr="0">
            <a:noAutofit/>
          </a:bodyPr>
          <a:lstStyle/>
          <a:p>
            <a:pPr marL="228600" lvl="0" indent="0" rtl="0">
              <a:spcBef>
                <a:spcPts val="0"/>
              </a:spcBef>
              <a:spcAft>
                <a:spcPts val="600"/>
              </a:spcAft>
              <a:buNone/>
            </a:pPr>
            <a:r>
              <a:rPr lang="en" sz="1600" b="1" dirty="0" smtClean="0"/>
              <a:t>A grade </a:t>
            </a:r>
            <a:r>
              <a:rPr lang="en" sz="1600" b="1" dirty="0"/>
              <a:t>PS </a:t>
            </a:r>
            <a:r>
              <a:rPr lang="en" sz="1600" b="1" dirty="0" smtClean="0"/>
              <a:t>student who is </a:t>
            </a:r>
            <a:r>
              <a:rPr lang="en" sz="1600" b="1" dirty="0"/>
              <a:t>continuing in PS next </a:t>
            </a:r>
            <a:r>
              <a:rPr lang="en" sz="1600" b="1" dirty="0" smtClean="0"/>
              <a:t>year:</a:t>
            </a:r>
          </a:p>
          <a:p>
            <a:pPr marL="457200" lvl="0" indent="-304800" rtl="0">
              <a:spcBef>
                <a:spcPts val="0"/>
              </a:spcBef>
              <a:spcAft>
                <a:spcPts val="600"/>
              </a:spcAft>
              <a:buSzPct val="100000"/>
            </a:pPr>
            <a:r>
              <a:rPr lang="en" sz="1200" dirty="0" smtClean="0"/>
              <a:t>Enrollment</a:t>
            </a:r>
          </a:p>
          <a:p>
            <a:pPr marL="914400" lvl="1" indent="-228600" rtl="0">
              <a:spcBef>
                <a:spcPts val="0"/>
              </a:spcBef>
              <a:spcAft>
                <a:spcPts val="600"/>
              </a:spcAft>
            </a:pPr>
            <a:r>
              <a:rPr lang="en" b="1" dirty="0" smtClean="0"/>
              <a:t>Entry </a:t>
            </a:r>
            <a:r>
              <a:rPr lang="en" b="1" dirty="0"/>
              <a:t>Code: </a:t>
            </a:r>
            <a:r>
              <a:rPr lang="en" dirty="0"/>
              <a:t>0011- “Enrollment in building or grade”</a:t>
            </a:r>
          </a:p>
          <a:p>
            <a:pPr marL="914400" lvl="1" indent="-228600" rtl="0">
              <a:spcBef>
                <a:spcPts val="0"/>
              </a:spcBef>
              <a:spcAft>
                <a:spcPts val="600"/>
              </a:spcAft>
            </a:pPr>
            <a:r>
              <a:rPr lang="en" b="1" dirty="0"/>
              <a:t>Entry Date</a:t>
            </a:r>
            <a:r>
              <a:rPr lang="en" dirty="0"/>
              <a:t>: 07/01/XX</a:t>
            </a:r>
          </a:p>
          <a:p>
            <a:pPr marL="914400" lvl="1" indent="-228600" rtl="0">
              <a:spcBef>
                <a:spcPts val="0"/>
              </a:spcBef>
              <a:spcAft>
                <a:spcPts val="600"/>
              </a:spcAft>
            </a:pPr>
            <a:r>
              <a:rPr lang="en" b="1" dirty="0"/>
              <a:t>Enrollment Location</a:t>
            </a:r>
            <a:r>
              <a:rPr lang="en" dirty="0"/>
              <a:t>: </a:t>
            </a:r>
            <a:r>
              <a:rPr lang="en" dirty="0" smtClean="0"/>
              <a:t>The agency providing </a:t>
            </a:r>
            <a:r>
              <a:rPr lang="en" dirty="0"/>
              <a:t>the special education </a:t>
            </a:r>
            <a:r>
              <a:rPr lang="en" dirty="0" smtClean="0"/>
              <a:t>service. </a:t>
            </a:r>
            <a:endParaRPr lang="en" dirty="0"/>
          </a:p>
          <a:p>
            <a:pPr marL="1371600" lvl="2" indent="-228600" rtl="0">
              <a:spcBef>
                <a:spcPts val="0"/>
              </a:spcBef>
              <a:spcAft>
                <a:spcPts val="600"/>
              </a:spcAft>
            </a:pPr>
            <a:r>
              <a:rPr lang="en" dirty="0"/>
              <a:t>Refer to “Table of Reporting Responsibility for Preschool-Age </a:t>
            </a:r>
            <a:r>
              <a:rPr lang="en" dirty="0" smtClean="0"/>
              <a:t>and </a:t>
            </a:r>
            <a:r>
              <a:rPr lang="en" dirty="0"/>
              <a:t>Prekindergarten Students.”</a:t>
            </a:r>
          </a:p>
          <a:p>
            <a:pPr marL="914400" lvl="1" indent="-228600" rtl="0">
              <a:spcBef>
                <a:spcPts val="0"/>
              </a:spcBef>
              <a:spcAft>
                <a:spcPts val="600"/>
              </a:spcAft>
            </a:pPr>
            <a:r>
              <a:rPr lang="en" b="1" dirty="0"/>
              <a:t>Grade</a:t>
            </a:r>
            <a:r>
              <a:rPr lang="en" dirty="0"/>
              <a:t>: PS</a:t>
            </a:r>
          </a:p>
          <a:p>
            <a:pPr marL="914400" lvl="1" indent="-228600" rtl="0">
              <a:spcBef>
                <a:spcPts val="0"/>
              </a:spcBef>
              <a:spcAft>
                <a:spcPts val="600"/>
              </a:spcAft>
            </a:pPr>
            <a:r>
              <a:rPr lang="en" i="1" dirty="0"/>
              <a:t>If student is declassified or has been withdrawn from school by </a:t>
            </a:r>
            <a:r>
              <a:rPr lang="en" i="1" dirty="0" smtClean="0"/>
              <a:t>a</a:t>
            </a:r>
            <a:br>
              <a:rPr lang="en" i="1" dirty="0" smtClean="0"/>
            </a:br>
            <a:r>
              <a:rPr lang="en" i="1" dirty="0" smtClean="0"/>
              <a:t>parent/guardian </a:t>
            </a:r>
            <a:r>
              <a:rPr lang="en" i="1" dirty="0"/>
              <a:t>use Exit Code 425: Left school</a:t>
            </a:r>
            <a:r>
              <a:rPr lang="en" i="1" dirty="0">
                <a:solidFill>
                  <a:srgbClr val="000000"/>
                </a:solidFill>
                <a:latin typeface="Times New Roman"/>
                <a:ea typeface="Times New Roman"/>
                <a:cs typeface="Times New Roman"/>
                <a:sym typeface="Times New Roman"/>
              </a:rPr>
              <a:t>, </a:t>
            </a:r>
            <a:r>
              <a:rPr lang="en" i="1" dirty="0"/>
              <a:t>no </a:t>
            </a:r>
            <a:r>
              <a:rPr lang="en" i="1" dirty="0" smtClean="0"/>
              <a:t>documentation</a:t>
            </a:r>
            <a:br>
              <a:rPr lang="en" i="1" dirty="0" smtClean="0"/>
            </a:br>
            <a:r>
              <a:rPr lang="en" i="1" dirty="0" smtClean="0"/>
              <a:t>of </a:t>
            </a:r>
            <a:r>
              <a:rPr lang="en" i="1" dirty="0"/>
              <a:t>transfer.</a:t>
            </a:r>
          </a:p>
          <a:p>
            <a:pPr marL="457200" lvl="0" indent="-304800" rtl="0">
              <a:spcBef>
                <a:spcPts val="0"/>
              </a:spcBef>
              <a:spcAft>
                <a:spcPts val="600"/>
              </a:spcAft>
              <a:buSzPct val="100000"/>
            </a:pPr>
            <a:r>
              <a:rPr lang="en" sz="1200" dirty="0"/>
              <a:t>Program Services</a:t>
            </a:r>
          </a:p>
          <a:p>
            <a:pPr marL="914400" lvl="1" indent="-228600" rtl="0">
              <a:spcBef>
                <a:spcPts val="0"/>
              </a:spcBef>
              <a:spcAft>
                <a:spcPts val="600"/>
              </a:spcAft>
            </a:pPr>
            <a:r>
              <a:rPr lang="en" b="1" dirty="0"/>
              <a:t>Disability Code: </a:t>
            </a:r>
            <a:r>
              <a:rPr lang="en" dirty="0"/>
              <a:t>5786- “Preschool Student with a Disability”. </a:t>
            </a:r>
          </a:p>
          <a:p>
            <a:pPr marL="914400" lvl="1" indent="-228600" rtl="0">
              <a:spcBef>
                <a:spcPts val="0"/>
              </a:spcBef>
              <a:spcAft>
                <a:spcPts val="600"/>
              </a:spcAft>
            </a:pPr>
            <a:r>
              <a:rPr lang="en" b="1" dirty="0"/>
              <a:t>Start Date:</a:t>
            </a:r>
            <a:r>
              <a:rPr lang="en" dirty="0"/>
              <a:t> </a:t>
            </a:r>
            <a:r>
              <a:rPr lang="en" dirty="0" smtClean="0"/>
              <a:t>07/01/20XX.</a:t>
            </a:r>
            <a:endParaRPr lang="en" dirty="0"/>
          </a:p>
        </p:txBody>
      </p:sp>
      <p:sp>
        <p:nvSpPr>
          <p:cNvPr id="181" name="Shape 181"/>
          <p:cNvSpPr txBox="1">
            <a:spLocks noGrp="1"/>
          </p:cNvSpPr>
          <p:nvPr>
            <p:ph type="title"/>
          </p:nvPr>
        </p:nvSpPr>
        <p:spPr>
          <a:xfrm>
            <a:off x="0" y="122959"/>
            <a:ext cx="9144000" cy="913891"/>
          </a:xfrm>
          <a:prstGeom prst="rect">
            <a:avLst/>
          </a:prstGeom>
        </p:spPr>
        <p:txBody>
          <a:bodyPr lIns="91425" tIns="91425" rIns="91425" bIns="91425" anchor="t" anchorCtr="0">
            <a:noAutofit/>
          </a:bodyPr>
          <a:lstStyle/>
          <a:p>
            <a:pPr lvl="0"/>
            <a:r>
              <a:rPr lang="en" dirty="0"/>
              <a:t>PS Student </a:t>
            </a:r>
            <a:r>
              <a:rPr lang="en" dirty="0" smtClean="0"/>
              <a:t>Going from CPSE to CPSE</a:t>
            </a:r>
            <a:endParaRPr dirty="0"/>
          </a:p>
        </p:txBody>
      </p:sp>
      <p:cxnSp>
        <p:nvCxnSpPr>
          <p:cNvPr id="6" name="Straight Connector 5"/>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2052" name="Picture 4" descr="C:\Users\michele.hausmann\AppData\Local\Microsoft\Windows\Temporary Internet Files\Content.IE5\5N0H9FE0\15378-illustration-of-a-red-flower-pv[1].png" hidden="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748258">
            <a:off x="6683402" y="2870317"/>
            <a:ext cx="1747731" cy="30266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4212" y="1215737"/>
            <a:ext cx="5928013"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7" name="Shape 187"/>
          <p:cNvSpPr txBox="1">
            <a:spLocks noGrp="1"/>
          </p:cNvSpPr>
          <p:nvPr>
            <p:ph type="title"/>
          </p:nvPr>
        </p:nvSpPr>
        <p:spPr>
          <a:xfrm>
            <a:off x="0" y="135082"/>
            <a:ext cx="9144000" cy="872836"/>
          </a:xfrm>
          <a:prstGeom prst="rect">
            <a:avLst/>
          </a:prstGeom>
        </p:spPr>
        <p:txBody>
          <a:bodyPr lIns="91425" tIns="91425" rIns="91425" bIns="91425" anchor="t" anchorCtr="0">
            <a:noAutofit/>
          </a:bodyPr>
          <a:lstStyle/>
          <a:p>
            <a:pPr lvl="0">
              <a:spcBef>
                <a:spcPts val="0"/>
              </a:spcBef>
              <a:buNone/>
            </a:pPr>
            <a:r>
              <a:rPr lang="en" dirty="0" smtClean="0"/>
              <a:t>PS to PK</a:t>
            </a:r>
            <a:endParaRPr lang="en" dirty="0"/>
          </a:p>
          <a:p>
            <a:pPr lvl="0">
              <a:spcBef>
                <a:spcPts val="0"/>
              </a:spcBef>
              <a:buNone/>
            </a:pPr>
            <a:endParaRPr dirty="0"/>
          </a:p>
        </p:txBody>
      </p:sp>
      <p:sp>
        <p:nvSpPr>
          <p:cNvPr id="188" name="Shape 188"/>
          <p:cNvSpPr txBox="1">
            <a:spLocks noGrp="1"/>
          </p:cNvSpPr>
          <p:nvPr>
            <p:ph type="body" idx="1"/>
          </p:nvPr>
        </p:nvSpPr>
        <p:spPr>
          <a:xfrm>
            <a:off x="197427" y="1056075"/>
            <a:ext cx="8634873" cy="4170552"/>
          </a:xfrm>
          <a:prstGeom prst="rect">
            <a:avLst/>
          </a:prstGeom>
        </p:spPr>
        <p:txBody>
          <a:bodyPr lIns="91425" tIns="91425" rIns="91425" bIns="91425" anchor="t" anchorCtr="0">
            <a:noAutofit/>
          </a:bodyPr>
          <a:lstStyle/>
          <a:p>
            <a:pPr marL="228600" lvl="0" indent="0" rtl="0">
              <a:spcBef>
                <a:spcPts val="0"/>
              </a:spcBef>
              <a:spcAft>
                <a:spcPts val="600"/>
              </a:spcAft>
              <a:buNone/>
            </a:pPr>
            <a:r>
              <a:rPr lang="en" sz="1600" b="1" dirty="0" smtClean="0"/>
              <a:t>A grade </a:t>
            </a:r>
            <a:r>
              <a:rPr lang="en" sz="1600" b="1" dirty="0"/>
              <a:t>PS CPSE student </a:t>
            </a:r>
            <a:r>
              <a:rPr lang="en" sz="1600" b="1" dirty="0" smtClean="0"/>
              <a:t>who transitions </a:t>
            </a:r>
            <a:r>
              <a:rPr lang="en" sz="1600" b="1" dirty="0"/>
              <a:t>to Pre-K over the </a:t>
            </a:r>
            <a:r>
              <a:rPr lang="en" sz="1600" b="1" dirty="0" smtClean="0"/>
              <a:t>summer:</a:t>
            </a:r>
            <a:r>
              <a:rPr lang="en" b="1" dirty="0"/>
              <a:t>	 </a:t>
            </a:r>
          </a:p>
          <a:p>
            <a:pPr marL="457200" lvl="0" indent="-304800">
              <a:spcBef>
                <a:spcPts val="0"/>
              </a:spcBef>
              <a:spcAft>
                <a:spcPts val="600"/>
              </a:spcAft>
              <a:buSzPct val="100000"/>
            </a:pPr>
            <a:r>
              <a:rPr lang="en" sz="1200" dirty="0" smtClean="0"/>
              <a:t>Summer </a:t>
            </a:r>
            <a:r>
              <a:rPr lang="en" sz="1200" dirty="0"/>
              <a:t>PS Enrollment</a:t>
            </a:r>
          </a:p>
          <a:p>
            <a:pPr marL="914400" lvl="1" indent="-228600" rtl="0">
              <a:spcBef>
                <a:spcPts val="0"/>
              </a:spcBef>
              <a:spcAft>
                <a:spcPts val="600"/>
              </a:spcAft>
            </a:pPr>
            <a:r>
              <a:rPr lang="en" b="1" dirty="0"/>
              <a:t>Entry Code: </a:t>
            </a:r>
            <a:r>
              <a:rPr lang="en" dirty="0"/>
              <a:t>0011- “Enrollment in building or </a:t>
            </a:r>
            <a:r>
              <a:rPr lang="en" dirty="0" smtClean="0"/>
              <a:t>grade.”</a:t>
            </a:r>
            <a:endParaRPr lang="en" dirty="0"/>
          </a:p>
          <a:p>
            <a:pPr marL="914400" lvl="1" indent="-228600">
              <a:spcBef>
                <a:spcPts val="0"/>
              </a:spcBef>
              <a:spcAft>
                <a:spcPts val="600"/>
              </a:spcAft>
            </a:pPr>
            <a:r>
              <a:rPr lang="en" b="1" dirty="0"/>
              <a:t>Entry Date:</a:t>
            </a:r>
            <a:r>
              <a:rPr lang="en" dirty="0"/>
              <a:t> </a:t>
            </a:r>
            <a:r>
              <a:rPr lang="en" dirty="0" smtClean="0"/>
              <a:t>07/01/20XX.</a:t>
            </a:r>
            <a:endParaRPr lang="en" dirty="0"/>
          </a:p>
          <a:p>
            <a:pPr marL="914400" lvl="1" indent="-228600" rtl="0">
              <a:spcBef>
                <a:spcPts val="0"/>
              </a:spcBef>
              <a:spcAft>
                <a:spcPts val="600"/>
              </a:spcAft>
            </a:pPr>
            <a:r>
              <a:rPr lang="en" b="1" dirty="0"/>
              <a:t>Enrollment Location</a:t>
            </a:r>
            <a:r>
              <a:rPr lang="en" dirty="0"/>
              <a:t>: </a:t>
            </a:r>
            <a:r>
              <a:rPr lang="en" dirty="0" smtClean="0"/>
              <a:t>The agency providing </a:t>
            </a:r>
            <a:r>
              <a:rPr lang="en" dirty="0"/>
              <a:t>the special education </a:t>
            </a:r>
            <a:r>
              <a:rPr lang="en" dirty="0" smtClean="0"/>
              <a:t>service.</a:t>
            </a:r>
            <a:endParaRPr lang="en" dirty="0"/>
          </a:p>
          <a:p>
            <a:pPr marL="914400" lvl="1" indent="-228600" rtl="0">
              <a:spcBef>
                <a:spcPts val="0"/>
              </a:spcBef>
              <a:spcAft>
                <a:spcPts val="600"/>
              </a:spcAft>
            </a:pPr>
            <a:r>
              <a:rPr lang="en" b="1" dirty="0"/>
              <a:t>Grade</a:t>
            </a:r>
            <a:r>
              <a:rPr lang="en" dirty="0"/>
              <a:t>: </a:t>
            </a:r>
            <a:r>
              <a:rPr lang="en" dirty="0" smtClean="0"/>
              <a:t>PS</a:t>
            </a:r>
          </a:p>
          <a:p>
            <a:pPr marL="914400" lvl="1" indent="-228600" rtl="0">
              <a:spcBef>
                <a:spcPts val="0"/>
              </a:spcBef>
              <a:spcAft>
                <a:spcPts val="600"/>
              </a:spcAft>
            </a:pPr>
            <a:r>
              <a:rPr lang="en" b="1" dirty="0" smtClean="0"/>
              <a:t>Exit </a:t>
            </a:r>
            <a:r>
              <a:rPr lang="en" b="1" dirty="0"/>
              <a:t>Code: </a:t>
            </a:r>
            <a:r>
              <a:rPr lang="en" dirty="0"/>
              <a:t>153- “Transferred to another school in this district”</a:t>
            </a:r>
            <a:r>
              <a:rPr lang="en" sz="1100" dirty="0">
                <a:solidFill>
                  <a:srgbClr val="000000"/>
                </a:solidFill>
                <a:latin typeface="Times New Roman"/>
                <a:ea typeface="Times New Roman"/>
                <a:cs typeface="Times New Roman"/>
                <a:sym typeface="Times New Roman"/>
              </a:rPr>
              <a:t> </a:t>
            </a:r>
            <a:r>
              <a:rPr lang="en" i="1" dirty="0"/>
              <a:t>(unless they are staying in </a:t>
            </a:r>
            <a:r>
              <a:rPr lang="en" i="1" dirty="0" smtClean="0"/>
              <a:t/>
            </a:r>
            <a:br>
              <a:rPr lang="en" i="1" dirty="0" smtClean="0"/>
            </a:br>
            <a:r>
              <a:rPr lang="en" i="1" dirty="0" smtClean="0"/>
              <a:t>same </a:t>
            </a:r>
            <a:r>
              <a:rPr lang="en" i="1" dirty="0"/>
              <a:t>location for Pre-K as PS, then use 782 - “Entry into a different grade in the same </a:t>
            </a:r>
            <a:r>
              <a:rPr lang="en" i="1" dirty="0" smtClean="0"/>
              <a:t>school</a:t>
            </a:r>
            <a:br>
              <a:rPr lang="en" i="1" dirty="0" smtClean="0"/>
            </a:br>
            <a:r>
              <a:rPr lang="en" i="1" dirty="0" smtClean="0"/>
              <a:t> </a:t>
            </a:r>
            <a:r>
              <a:rPr lang="en" i="1" dirty="0"/>
              <a:t>building</a:t>
            </a:r>
            <a:r>
              <a:rPr lang="en" sz="1100" i="1" dirty="0" smtClean="0">
                <a:solidFill>
                  <a:srgbClr val="000000"/>
                </a:solidFill>
                <a:latin typeface="Times New Roman"/>
                <a:ea typeface="Times New Roman"/>
                <a:cs typeface="Times New Roman"/>
                <a:sym typeface="Times New Roman"/>
              </a:rPr>
              <a:t>”).</a:t>
            </a:r>
          </a:p>
          <a:p>
            <a:pPr marL="914400" lvl="1" indent="-228600" rtl="0">
              <a:spcBef>
                <a:spcPts val="0"/>
              </a:spcBef>
              <a:spcAft>
                <a:spcPts val="600"/>
              </a:spcAft>
            </a:pPr>
            <a:r>
              <a:rPr lang="en" b="1" dirty="0" smtClean="0"/>
              <a:t>Exit </a:t>
            </a:r>
            <a:r>
              <a:rPr lang="en" b="1" dirty="0"/>
              <a:t>Date:</a:t>
            </a:r>
            <a:r>
              <a:rPr lang="en" sz="1100" dirty="0">
                <a:solidFill>
                  <a:srgbClr val="000000"/>
                </a:solidFill>
                <a:latin typeface="Times New Roman"/>
                <a:ea typeface="Times New Roman"/>
                <a:cs typeface="Times New Roman"/>
                <a:sym typeface="Times New Roman"/>
              </a:rPr>
              <a:t> </a:t>
            </a:r>
            <a:r>
              <a:rPr lang="en" dirty="0" smtClean="0"/>
              <a:t>8/31/20XX</a:t>
            </a:r>
            <a:endParaRPr lang="en" sz="1200" i="1" dirty="0"/>
          </a:p>
          <a:p>
            <a:pPr marL="457200" lvl="0" indent="-304800">
              <a:spcBef>
                <a:spcPts val="0"/>
              </a:spcBef>
              <a:spcAft>
                <a:spcPts val="600"/>
              </a:spcAft>
              <a:buSzPct val="100000"/>
            </a:pPr>
            <a:r>
              <a:rPr lang="en" sz="1200" dirty="0" smtClean="0"/>
              <a:t>Subsequent Enrollment: Grade PK on 9/1/20XX with a 0011 beginning enrollment code.</a:t>
            </a:r>
          </a:p>
          <a:p>
            <a:pPr marL="457200" lvl="0" indent="-304800">
              <a:spcBef>
                <a:spcPts val="0"/>
              </a:spcBef>
              <a:spcAft>
                <a:spcPts val="600"/>
              </a:spcAft>
              <a:buSzPct val="100000"/>
            </a:pPr>
            <a:r>
              <a:rPr lang="en" sz="1200" dirty="0" smtClean="0"/>
              <a:t>Program </a:t>
            </a:r>
            <a:r>
              <a:rPr lang="en" sz="1200" dirty="0"/>
              <a:t>Services</a:t>
            </a:r>
          </a:p>
          <a:p>
            <a:pPr marL="914400" lvl="1" indent="-228600" rtl="0">
              <a:spcBef>
                <a:spcPts val="0"/>
              </a:spcBef>
              <a:spcAft>
                <a:spcPts val="600"/>
              </a:spcAft>
            </a:pPr>
            <a:r>
              <a:rPr lang="en" b="1" dirty="0"/>
              <a:t>Disability Code:</a:t>
            </a:r>
            <a:r>
              <a:rPr lang="en" dirty="0"/>
              <a:t> 5786- “Preschool Student with a Disability”. </a:t>
            </a:r>
          </a:p>
          <a:p>
            <a:pPr marL="1371600" lvl="2" indent="-228600" rtl="0">
              <a:spcBef>
                <a:spcPts val="0"/>
              </a:spcBef>
              <a:spcAft>
                <a:spcPts val="600"/>
              </a:spcAft>
            </a:pPr>
            <a:r>
              <a:rPr lang="en" dirty="0"/>
              <a:t>Start on 07/01/20XX and keep open unless declassified</a:t>
            </a:r>
          </a:p>
          <a:p>
            <a:pPr lvl="0">
              <a:spcBef>
                <a:spcPts val="0"/>
              </a:spcBef>
              <a:spcAft>
                <a:spcPts val="0"/>
              </a:spcAft>
              <a:buNone/>
            </a:pPr>
            <a:endParaRPr dirty="0"/>
          </a:p>
        </p:txBody>
      </p:sp>
      <p:pic>
        <p:nvPicPr>
          <p:cNvPr id="8" name="Picture 4" descr="C:\Users\michele.hausmann\AppData\Local\Microsoft\Windows\Temporary Internet Files\Content.IE5\5N0H9FE0\15378-illustration-of-a-red-flower-pv[1].png" hidden="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rot="1572579">
            <a:off x="7345226" y="3266355"/>
            <a:ext cx="1595773" cy="276345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026" name="Picture 2" descr="C:\Users\michele.hausmann\AppData\Local\Microsoft\Windows\Temporary Internet Files\Content.IE5\LUTY426M\nature-flower-blue-motif[1].png" hidden="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511159" y="1526597"/>
            <a:ext cx="2632841" cy="36128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3262" y="1225262"/>
            <a:ext cx="5594638"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87" name="Shape 187"/>
          <p:cNvSpPr txBox="1">
            <a:spLocks noGrp="1"/>
          </p:cNvSpPr>
          <p:nvPr>
            <p:ph type="title"/>
          </p:nvPr>
        </p:nvSpPr>
        <p:spPr>
          <a:xfrm>
            <a:off x="0" y="135082"/>
            <a:ext cx="9144000" cy="872836"/>
          </a:xfrm>
          <a:prstGeom prst="rect">
            <a:avLst/>
          </a:prstGeom>
        </p:spPr>
        <p:txBody>
          <a:bodyPr lIns="91425" tIns="91425" rIns="91425" bIns="91425" anchor="t" anchorCtr="0">
            <a:noAutofit/>
          </a:bodyPr>
          <a:lstStyle/>
          <a:p>
            <a:pPr lvl="0">
              <a:spcBef>
                <a:spcPts val="0"/>
              </a:spcBef>
              <a:buNone/>
            </a:pPr>
            <a:r>
              <a:rPr lang="en" dirty="0" smtClean="0"/>
              <a:t>PS to K</a:t>
            </a:r>
            <a:endParaRPr lang="en" dirty="0"/>
          </a:p>
          <a:p>
            <a:pPr lvl="0">
              <a:spcBef>
                <a:spcPts val="0"/>
              </a:spcBef>
              <a:buNone/>
            </a:pPr>
            <a:endParaRPr dirty="0"/>
          </a:p>
        </p:txBody>
      </p:sp>
      <p:sp>
        <p:nvSpPr>
          <p:cNvPr id="188" name="Shape 188"/>
          <p:cNvSpPr txBox="1">
            <a:spLocks noGrp="1"/>
          </p:cNvSpPr>
          <p:nvPr>
            <p:ph type="body" idx="1"/>
          </p:nvPr>
        </p:nvSpPr>
        <p:spPr>
          <a:xfrm>
            <a:off x="197427" y="1056075"/>
            <a:ext cx="8634873" cy="4170552"/>
          </a:xfrm>
          <a:prstGeom prst="rect">
            <a:avLst/>
          </a:prstGeom>
        </p:spPr>
        <p:txBody>
          <a:bodyPr lIns="91425" tIns="91425" rIns="91425" bIns="91425" anchor="t" anchorCtr="0">
            <a:noAutofit/>
          </a:bodyPr>
          <a:lstStyle/>
          <a:p>
            <a:pPr marL="228600" lvl="0" indent="0" rtl="0">
              <a:spcBef>
                <a:spcPts val="0"/>
              </a:spcBef>
              <a:spcAft>
                <a:spcPts val="600"/>
              </a:spcAft>
              <a:buNone/>
            </a:pPr>
            <a:r>
              <a:rPr lang="en" sz="1600" b="1" dirty="0" smtClean="0"/>
              <a:t>A grade </a:t>
            </a:r>
            <a:r>
              <a:rPr lang="en" sz="1600" b="1" dirty="0"/>
              <a:t>PS CPSE student </a:t>
            </a:r>
            <a:r>
              <a:rPr lang="en" sz="1600" b="1" dirty="0" smtClean="0"/>
              <a:t>who transitions </a:t>
            </a:r>
            <a:r>
              <a:rPr lang="en" sz="1600" b="1" dirty="0"/>
              <a:t>to </a:t>
            </a:r>
            <a:r>
              <a:rPr lang="en" sz="1600" b="1" dirty="0" smtClean="0"/>
              <a:t>K </a:t>
            </a:r>
            <a:r>
              <a:rPr lang="en" sz="1600" b="1" dirty="0"/>
              <a:t>over the </a:t>
            </a:r>
            <a:r>
              <a:rPr lang="en" sz="1600" b="1" dirty="0" smtClean="0"/>
              <a:t>summer:</a:t>
            </a:r>
            <a:r>
              <a:rPr lang="en" b="1" dirty="0"/>
              <a:t>	 </a:t>
            </a:r>
          </a:p>
          <a:p>
            <a:pPr marL="457200" lvl="0" indent="-304800">
              <a:spcBef>
                <a:spcPts val="0"/>
              </a:spcBef>
              <a:spcAft>
                <a:spcPts val="600"/>
              </a:spcAft>
              <a:buSzPct val="100000"/>
            </a:pPr>
            <a:r>
              <a:rPr lang="en" sz="1200" dirty="0" smtClean="0"/>
              <a:t>Summer </a:t>
            </a:r>
            <a:r>
              <a:rPr lang="en" sz="1200" dirty="0"/>
              <a:t>PS Enrollment</a:t>
            </a:r>
          </a:p>
          <a:p>
            <a:pPr marL="914400" lvl="1" indent="-228600" rtl="0">
              <a:spcBef>
                <a:spcPts val="0"/>
              </a:spcBef>
              <a:spcAft>
                <a:spcPts val="600"/>
              </a:spcAft>
            </a:pPr>
            <a:r>
              <a:rPr lang="en" b="1" dirty="0"/>
              <a:t>Entry Code: </a:t>
            </a:r>
            <a:r>
              <a:rPr lang="en" dirty="0"/>
              <a:t>0011- “Enrollment in building or grade”</a:t>
            </a:r>
          </a:p>
          <a:p>
            <a:pPr marL="914400" lvl="1" indent="-228600">
              <a:spcBef>
                <a:spcPts val="0"/>
              </a:spcBef>
              <a:spcAft>
                <a:spcPts val="600"/>
              </a:spcAft>
            </a:pPr>
            <a:r>
              <a:rPr lang="en" b="1" dirty="0"/>
              <a:t>Entry Date:</a:t>
            </a:r>
            <a:r>
              <a:rPr lang="en" dirty="0"/>
              <a:t> 07/01/20XX</a:t>
            </a:r>
          </a:p>
          <a:p>
            <a:pPr marL="914400" lvl="1" indent="-228600" rtl="0">
              <a:spcBef>
                <a:spcPts val="0"/>
              </a:spcBef>
              <a:spcAft>
                <a:spcPts val="600"/>
              </a:spcAft>
            </a:pPr>
            <a:r>
              <a:rPr lang="en" b="1" dirty="0"/>
              <a:t>Enrollment Location</a:t>
            </a:r>
            <a:r>
              <a:rPr lang="en" dirty="0"/>
              <a:t>: </a:t>
            </a:r>
            <a:r>
              <a:rPr lang="en" dirty="0" smtClean="0"/>
              <a:t>The agency providing </a:t>
            </a:r>
            <a:r>
              <a:rPr lang="en" dirty="0"/>
              <a:t>the special education </a:t>
            </a:r>
            <a:r>
              <a:rPr lang="en" dirty="0" smtClean="0"/>
              <a:t>service. If </a:t>
            </a:r>
            <a:r>
              <a:rPr lang="en" dirty="0"/>
              <a:t>no </a:t>
            </a:r>
            <a:r>
              <a:rPr lang="en" dirty="0" smtClean="0"/>
              <a:t>service is provided </a:t>
            </a:r>
            <a:r>
              <a:rPr lang="en" dirty="0"/>
              <a:t>over the summer, </a:t>
            </a:r>
            <a:r>
              <a:rPr lang="en" dirty="0" smtClean="0"/>
              <a:t>NERIC’s recommended practice is to enroll the student in </a:t>
            </a:r>
            <a:r>
              <a:rPr lang="en" dirty="0"/>
              <a:t>the 0777 “Homebound” location.</a:t>
            </a:r>
          </a:p>
          <a:p>
            <a:pPr marL="914400" lvl="1" indent="-228600" rtl="0">
              <a:spcBef>
                <a:spcPts val="0"/>
              </a:spcBef>
              <a:spcAft>
                <a:spcPts val="600"/>
              </a:spcAft>
            </a:pPr>
            <a:r>
              <a:rPr lang="en" b="1" dirty="0"/>
              <a:t>Grade</a:t>
            </a:r>
            <a:r>
              <a:rPr lang="en" dirty="0"/>
              <a:t>: PS</a:t>
            </a:r>
          </a:p>
          <a:p>
            <a:pPr marL="914400" lvl="1" indent="-228600" rtl="0">
              <a:spcBef>
                <a:spcPts val="0"/>
              </a:spcBef>
              <a:spcAft>
                <a:spcPts val="600"/>
              </a:spcAft>
            </a:pPr>
            <a:r>
              <a:rPr lang="en" b="1" dirty="0"/>
              <a:t>Exit Code: </a:t>
            </a:r>
            <a:r>
              <a:rPr lang="en" dirty="0"/>
              <a:t>153- “Transferred to another school in this district”</a:t>
            </a:r>
            <a:r>
              <a:rPr lang="en" sz="1100" dirty="0">
                <a:solidFill>
                  <a:srgbClr val="000000"/>
                </a:solidFill>
                <a:latin typeface="Times New Roman"/>
                <a:ea typeface="Times New Roman"/>
                <a:cs typeface="Times New Roman"/>
                <a:sym typeface="Times New Roman"/>
              </a:rPr>
              <a:t> </a:t>
            </a:r>
            <a:r>
              <a:rPr lang="en" i="1" dirty="0"/>
              <a:t>(unless they are staying in same location for </a:t>
            </a:r>
            <a:r>
              <a:rPr lang="en" i="1" dirty="0" smtClean="0"/>
              <a:t>Kindergarten </a:t>
            </a:r>
            <a:r>
              <a:rPr lang="en" i="1" dirty="0"/>
              <a:t>as PS, then use 782 - “Entry into a different grade in the same school building</a:t>
            </a:r>
            <a:r>
              <a:rPr lang="en" sz="1100" i="1" dirty="0" smtClean="0">
                <a:solidFill>
                  <a:srgbClr val="000000"/>
                </a:solidFill>
                <a:latin typeface="Times New Roman"/>
                <a:ea typeface="Times New Roman"/>
                <a:cs typeface="Times New Roman"/>
                <a:sym typeface="Times New Roman"/>
              </a:rPr>
              <a:t>”)</a:t>
            </a:r>
          </a:p>
          <a:p>
            <a:pPr marL="914400" lvl="1" indent="-228600" rtl="0">
              <a:spcBef>
                <a:spcPts val="0"/>
              </a:spcBef>
              <a:spcAft>
                <a:spcPts val="600"/>
              </a:spcAft>
            </a:pPr>
            <a:r>
              <a:rPr lang="en" b="1" dirty="0" smtClean="0"/>
              <a:t>Exit </a:t>
            </a:r>
            <a:r>
              <a:rPr lang="en" b="1" dirty="0"/>
              <a:t>Date:</a:t>
            </a:r>
            <a:r>
              <a:rPr lang="en" sz="1100" dirty="0">
                <a:solidFill>
                  <a:srgbClr val="000000"/>
                </a:solidFill>
                <a:latin typeface="Times New Roman"/>
                <a:ea typeface="Times New Roman"/>
                <a:cs typeface="Times New Roman"/>
                <a:sym typeface="Times New Roman"/>
              </a:rPr>
              <a:t> </a:t>
            </a:r>
            <a:r>
              <a:rPr lang="en" dirty="0" smtClean="0"/>
              <a:t>8/31/20XX</a:t>
            </a:r>
            <a:endParaRPr lang="en" sz="1200" i="1" dirty="0"/>
          </a:p>
          <a:p>
            <a:pPr marL="457200" lvl="0" indent="-304800">
              <a:spcBef>
                <a:spcPts val="0"/>
              </a:spcBef>
              <a:spcAft>
                <a:spcPts val="600"/>
              </a:spcAft>
              <a:buSzPct val="100000"/>
            </a:pPr>
            <a:r>
              <a:rPr lang="en" sz="1200" dirty="0"/>
              <a:t>Program Services</a:t>
            </a:r>
          </a:p>
          <a:p>
            <a:pPr marL="914400" lvl="1" indent="-228600" rtl="0">
              <a:spcBef>
                <a:spcPts val="0"/>
              </a:spcBef>
              <a:spcAft>
                <a:spcPts val="600"/>
              </a:spcAft>
            </a:pPr>
            <a:r>
              <a:rPr lang="en" b="1" dirty="0"/>
              <a:t>Disability Code:</a:t>
            </a:r>
            <a:r>
              <a:rPr lang="en" dirty="0"/>
              <a:t> 5786- “Preschool Student with a Disability”. </a:t>
            </a:r>
          </a:p>
          <a:p>
            <a:pPr marL="1371600" lvl="2" indent="-228600" rtl="0">
              <a:spcBef>
                <a:spcPts val="0"/>
              </a:spcBef>
              <a:spcAft>
                <a:spcPts val="600"/>
              </a:spcAft>
            </a:pPr>
            <a:r>
              <a:rPr lang="en" dirty="0"/>
              <a:t>Start on 07/01/20XX and </a:t>
            </a:r>
            <a:r>
              <a:rPr lang="en" dirty="0" smtClean="0"/>
              <a:t>end on 8/31/20XX.</a:t>
            </a:r>
          </a:p>
          <a:p>
            <a:pPr marL="1371600" lvl="2">
              <a:spcAft>
                <a:spcPts val="600"/>
              </a:spcAft>
            </a:pPr>
            <a:r>
              <a:rPr lang="en" dirty="0" smtClean="0"/>
              <a:t>The </a:t>
            </a:r>
            <a:r>
              <a:rPr lang="en" dirty="0"/>
              <a:t>5786 Program Fact record aligns with the PS enrollment; </a:t>
            </a:r>
            <a:r>
              <a:rPr lang="en" dirty="0" smtClean="0"/>
              <a:t>a School-Aged </a:t>
            </a:r>
            <a:r>
              <a:rPr lang="en" dirty="0"/>
              <a:t>Disability </a:t>
            </a:r>
            <a:r>
              <a:rPr lang="en" dirty="0" smtClean="0"/>
              <a:t>record is reported within the grade K-14 enrollment, as applicable.</a:t>
            </a:r>
            <a:endParaRPr lang="en" dirty="0">
              <a:solidFill>
                <a:srgbClr val="FF0000"/>
              </a:solidFill>
            </a:endParaRPr>
          </a:p>
          <a:p>
            <a:pPr lvl="0">
              <a:spcBef>
                <a:spcPts val="0"/>
              </a:spcBef>
              <a:spcAft>
                <a:spcPts val="0"/>
              </a:spcAft>
              <a:buNone/>
            </a:pPr>
            <a:endParaRPr dirty="0"/>
          </a:p>
        </p:txBody>
      </p:sp>
      <p:cxnSp>
        <p:nvCxnSpPr>
          <p:cNvPr id="6" name="Straight Connector 5"/>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extLst>
      <p:ext uri="{BB962C8B-B14F-4D97-AF65-F5344CB8AC3E}">
        <p14:creationId xmlns:p14="http://schemas.microsoft.com/office/powerpoint/2010/main" val="27064564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1" y="2187287"/>
            <a:ext cx="9143999" cy="1097280"/>
          </a:xfrm>
        </p:spPr>
        <p:txBody>
          <a:bodyPr/>
          <a:lstStyle/>
          <a:p>
            <a:r>
              <a:rPr lang="en-US" dirty="0" smtClean="0"/>
              <a:t>End of Year Reporting</a:t>
            </a:r>
            <a:endParaRPr lang="en-US" dirty="0"/>
          </a:p>
        </p:txBody>
      </p:sp>
    </p:spTree>
    <p:extLst>
      <p:ext uri="{BB962C8B-B14F-4D97-AF65-F5344CB8AC3E}">
        <p14:creationId xmlns:p14="http://schemas.microsoft.com/office/powerpoint/2010/main" val="44109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5305"/>
            <a:ext cx="9143999" cy="3998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p:nvGrpSpPr>
        <p:grpSpPr>
          <a:xfrm>
            <a:off x="6646557" y="1207447"/>
            <a:ext cx="2451246" cy="1292275"/>
            <a:chOff x="6646557" y="1231197"/>
            <a:chExt cx="2451246" cy="1292275"/>
          </a:xfrm>
        </p:grpSpPr>
        <p:sp>
          <p:nvSpPr>
            <p:cNvPr id="58" name="Oval Callout 57"/>
            <p:cNvSpPr/>
            <p:nvPr/>
          </p:nvSpPr>
          <p:spPr>
            <a:xfrm rot="21441982">
              <a:off x="6728839" y="1231197"/>
              <a:ext cx="2115775" cy="1292275"/>
            </a:xfrm>
            <a:prstGeom prst="wedgeEllipseCallou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55" name="TextBox 54"/>
            <p:cNvSpPr txBox="1"/>
            <p:nvPr/>
          </p:nvSpPr>
          <p:spPr>
            <a:xfrm rot="10800000" flipH="1" flipV="1">
              <a:off x="6646557" y="1341458"/>
              <a:ext cx="2451246" cy="1077218"/>
            </a:xfrm>
            <a:prstGeom prst="rect">
              <a:avLst/>
            </a:prstGeom>
            <a:noFill/>
          </p:spPr>
          <p:txBody>
            <a:bodyPr wrap="square" rtlCol="0">
              <a:spAutoFit/>
            </a:bodyPr>
            <a:lstStyle/>
            <a:p>
              <a:pPr algn="ctr"/>
              <a:r>
                <a:rPr lang="en-US" sz="3200" dirty="0" smtClean="0">
                  <a:ln>
                    <a:solidFill>
                      <a:schemeClr val="accent2"/>
                    </a:solidFill>
                  </a:ln>
                  <a:solidFill>
                    <a:schemeClr val="bg1"/>
                  </a:solidFill>
                  <a:latin typeface="Britannic Bold" panose="020B0903060703020204" pitchFamily="34" charset="0"/>
                </a:rPr>
                <a:t>PD Data System</a:t>
              </a:r>
              <a:endParaRPr lang="en-US" sz="3200" dirty="0">
                <a:ln>
                  <a:solidFill>
                    <a:schemeClr val="accent2"/>
                  </a:solidFill>
                </a:ln>
                <a:solidFill>
                  <a:schemeClr val="bg1"/>
                </a:solidFill>
                <a:latin typeface="Britannic Bold" panose="020B0903060703020204" pitchFamily="34" charset="0"/>
              </a:endParaRPr>
            </a:p>
          </p:txBody>
        </p:sp>
      </p:grpSp>
      <p:grpSp>
        <p:nvGrpSpPr>
          <p:cNvPr id="8" name="Group 7"/>
          <p:cNvGrpSpPr/>
          <p:nvPr/>
        </p:nvGrpSpPr>
        <p:grpSpPr>
          <a:xfrm>
            <a:off x="3842488" y="1287726"/>
            <a:ext cx="1729556" cy="1136917"/>
            <a:chOff x="2401805" y="1635441"/>
            <a:chExt cx="1729556" cy="1136917"/>
          </a:xfrm>
        </p:grpSpPr>
        <p:sp>
          <p:nvSpPr>
            <p:cNvPr id="10" name="Oval Callout 9"/>
            <p:cNvSpPr/>
            <p:nvPr/>
          </p:nvSpPr>
          <p:spPr>
            <a:xfrm rot="158018" flipH="1">
              <a:off x="2401805" y="1635441"/>
              <a:ext cx="1729556" cy="1136917"/>
            </a:xfrm>
            <a:prstGeom prst="wedgeEllipseCallou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5" name="TextBox 34"/>
            <p:cNvSpPr txBox="1"/>
            <p:nvPr/>
          </p:nvSpPr>
          <p:spPr>
            <a:xfrm rot="10800000" flipH="1" flipV="1">
              <a:off x="2548259" y="1880732"/>
              <a:ext cx="1472541" cy="646331"/>
            </a:xfrm>
            <a:prstGeom prst="rect">
              <a:avLst/>
            </a:prstGeom>
            <a:noFill/>
          </p:spPr>
          <p:txBody>
            <a:bodyPr wrap="square" rtlCol="0">
              <a:spAutoFit/>
            </a:bodyPr>
            <a:lstStyle/>
            <a:p>
              <a:pPr algn="ctr"/>
              <a:r>
                <a:rPr lang="en-US" sz="3600" dirty="0" smtClean="0">
                  <a:ln>
                    <a:solidFill>
                      <a:schemeClr val="accent2"/>
                    </a:solidFill>
                  </a:ln>
                  <a:solidFill>
                    <a:schemeClr val="bg1"/>
                  </a:solidFill>
                  <a:latin typeface="Britannic Bold" panose="020B0903060703020204" pitchFamily="34" charset="0"/>
                </a:rPr>
                <a:t>CPSE</a:t>
              </a:r>
              <a:endParaRPr lang="en-US" sz="3600" dirty="0">
                <a:ln>
                  <a:solidFill>
                    <a:schemeClr val="accent2"/>
                  </a:solidFill>
                </a:ln>
                <a:solidFill>
                  <a:schemeClr val="bg1"/>
                </a:solidFill>
                <a:latin typeface="Britannic Bold" panose="020B0903060703020204" pitchFamily="34" charset="0"/>
              </a:endParaRPr>
            </a:p>
          </p:txBody>
        </p:sp>
      </p:grpSp>
      <p:grpSp>
        <p:nvGrpSpPr>
          <p:cNvPr id="38" name="Group 37"/>
          <p:cNvGrpSpPr/>
          <p:nvPr/>
        </p:nvGrpSpPr>
        <p:grpSpPr>
          <a:xfrm flipH="1">
            <a:off x="5356705" y="2120341"/>
            <a:ext cx="1729556" cy="1136917"/>
            <a:chOff x="2532430" y="1611691"/>
            <a:chExt cx="1729556" cy="1136917"/>
          </a:xfrm>
        </p:grpSpPr>
        <p:sp>
          <p:nvSpPr>
            <p:cNvPr id="39" name="Oval Callout 38"/>
            <p:cNvSpPr/>
            <p:nvPr/>
          </p:nvSpPr>
          <p:spPr>
            <a:xfrm rot="21441982">
              <a:off x="2532430" y="1611691"/>
              <a:ext cx="1729556" cy="1136917"/>
            </a:xfrm>
            <a:prstGeom prst="wedgeEllipseCallou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0" name="TextBox 39"/>
            <p:cNvSpPr txBox="1"/>
            <p:nvPr/>
          </p:nvSpPr>
          <p:spPr>
            <a:xfrm rot="10800000" flipV="1">
              <a:off x="2678884" y="1856982"/>
              <a:ext cx="1472541" cy="646331"/>
            </a:xfrm>
            <a:prstGeom prst="rect">
              <a:avLst/>
            </a:prstGeom>
            <a:noFill/>
          </p:spPr>
          <p:txBody>
            <a:bodyPr wrap="square" rtlCol="0">
              <a:spAutoFit/>
            </a:bodyPr>
            <a:lstStyle/>
            <a:p>
              <a:pPr algn="ctr"/>
              <a:r>
                <a:rPr lang="en-US" sz="3600" dirty="0" smtClean="0">
                  <a:ln>
                    <a:solidFill>
                      <a:schemeClr val="accent2"/>
                    </a:solidFill>
                  </a:ln>
                  <a:solidFill>
                    <a:schemeClr val="bg1"/>
                  </a:solidFill>
                  <a:latin typeface="Britannic Bold" panose="020B0903060703020204" pitchFamily="34" charset="0"/>
                </a:rPr>
                <a:t>CSE</a:t>
              </a:r>
              <a:endParaRPr lang="en-US" sz="3600" dirty="0">
                <a:ln>
                  <a:solidFill>
                    <a:schemeClr val="accent2"/>
                  </a:solidFill>
                </a:ln>
                <a:solidFill>
                  <a:schemeClr val="bg1"/>
                </a:solidFill>
                <a:latin typeface="Britannic Bold" panose="020B0903060703020204" pitchFamily="34" charset="0"/>
              </a:endParaRPr>
            </a:p>
          </p:txBody>
        </p:sp>
      </p:grpSp>
      <p:grpSp>
        <p:nvGrpSpPr>
          <p:cNvPr id="41" name="Group 40"/>
          <p:cNvGrpSpPr/>
          <p:nvPr/>
        </p:nvGrpSpPr>
        <p:grpSpPr>
          <a:xfrm>
            <a:off x="3320496" y="2785109"/>
            <a:ext cx="2451246" cy="1275130"/>
            <a:chOff x="3223505" y="2403831"/>
            <a:chExt cx="2308753" cy="1136917"/>
          </a:xfrm>
        </p:grpSpPr>
        <p:sp>
          <p:nvSpPr>
            <p:cNvPr id="42" name="Oval Callout 41"/>
            <p:cNvSpPr/>
            <p:nvPr/>
          </p:nvSpPr>
          <p:spPr>
            <a:xfrm rot="158018" flipH="1">
              <a:off x="3505932" y="2403831"/>
              <a:ext cx="1729556" cy="1136917"/>
            </a:xfrm>
            <a:prstGeom prst="wedgeEllipseCallou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3" name="TextBox 42"/>
            <p:cNvSpPr txBox="1"/>
            <p:nvPr/>
          </p:nvSpPr>
          <p:spPr>
            <a:xfrm rot="10800000" flipH="1" flipV="1">
              <a:off x="3223505" y="2680886"/>
              <a:ext cx="2308753" cy="646331"/>
            </a:xfrm>
            <a:prstGeom prst="rect">
              <a:avLst/>
            </a:prstGeom>
            <a:noFill/>
          </p:spPr>
          <p:txBody>
            <a:bodyPr wrap="square" rtlCol="0">
              <a:spAutoFit/>
            </a:bodyPr>
            <a:lstStyle/>
            <a:p>
              <a:pPr algn="ctr"/>
              <a:r>
                <a:rPr lang="en-US" sz="3600" dirty="0" smtClean="0">
                  <a:ln>
                    <a:solidFill>
                      <a:schemeClr val="accent2"/>
                    </a:solidFill>
                  </a:ln>
                  <a:solidFill>
                    <a:schemeClr val="bg1"/>
                  </a:solidFill>
                  <a:latin typeface="Britannic Bold" panose="020B0903060703020204" pitchFamily="34" charset="0"/>
                </a:rPr>
                <a:t>SEDCAR</a:t>
              </a:r>
              <a:endParaRPr lang="en-US" sz="3600" dirty="0">
                <a:ln>
                  <a:solidFill>
                    <a:schemeClr val="accent2"/>
                  </a:solidFill>
                </a:ln>
                <a:solidFill>
                  <a:schemeClr val="bg1"/>
                </a:solidFill>
                <a:latin typeface="Britannic Bold" panose="020B0903060703020204" pitchFamily="34" charset="0"/>
              </a:endParaRPr>
            </a:p>
          </p:txBody>
        </p:sp>
      </p:grpSp>
      <p:grpSp>
        <p:nvGrpSpPr>
          <p:cNvPr id="44" name="Group 43"/>
          <p:cNvGrpSpPr/>
          <p:nvPr/>
        </p:nvGrpSpPr>
        <p:grpSpPr>
          <a:xfrm>
            <a:off x="5558580" y="3723466"/>
            <a:ext cx="1729556" cy="1136917"/>
            <a:chOff x="4954930" y="3440441"/>
            <a:chExt cx="1729556" cy="1136917"/>
          </a:xfrm>
        </p:grpSpPr>
        <p:sp>
          <p:nvSpPr>
            <p:cNvPr id="45" name="Oval Callout 44"/>
            <p:cNvSpPr/>
            <p:nvPr/>
          </p:nvSpPr>
          <p:spPr>
            <a:xfrm rot="21441982" flipH="1" flipV="1">
              <a:off x="4954930" y="3440441"/>
              <a:ext cx="1729556" cy="1136917"/>
            </a:xfrm>
            <a:prstGeom prst="wedgeEllipseCallou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6" name="TextBox 45"/>
            <p:cNvSpPr txBox="1"/>
            <p:nvPr/>
          </p:nvSpPr>
          <p:spPr>
            <a:xfrm rot="10800000" flipH="1" flipV="1">
              <a:off x="5101384" y="3685732"/>
              <a:ext cx="1472541" cy="646331"/>
            </a:xfrm>
            <a:prstGeom prst="rect">
              <a:avLst/>
            </a:prstGeom>
            <a:noFill/>
          </p:spPr>
          <p:txBody>
            <a:bodyPr wrap="square" rtlCol="0">
              <a:spAutoFit/>
            </a:bodyPr>
            <a:lstStyle/>
            <a:p>
              <a:pPr algn="ctr"/>
              <a:r>
                <a:rPr lang="en-US" sz="3600" dirty="0" smtClean="0">
                  <a:ln>
                    <a:solidFill>
                      <a:schemeClr val="accent2"/>
                    </a:solidFill>
                  </a:ln>
                  <a:solidFill>
                    <a:schemeClr val="bg1"/>
                  </a:solidFill>
                  <a:latin typeface="Britannic Bold" panose="020B0903060703020204" pitchFamily="34" charset="0"/>
                </a:rPr>
                <a:t>VR</a:t>
              </a:r>
              <a:endParaRPr lang="en-US" sz="3600" dirty="0">
                <a:ln>
                  <a:solidFill>
                    <a:schemeClr val="accent2"/>
                  </a:solidFill>
                </a:ln>
                <a:solidFill>
                  <a:schemeClr val="bg1"/>
                </a:solidFill>
                <a:latin typeface="Britannic Bold" panose="020B0903060703020204" pitchFamily="34" charset="0"/>
              </a:endParaRPr>
            </a:p>
          </p:txBody>
        </p:sp>
      </p:grpSp>
      <p:grpSp>
        <p:nvGrpSpPr>
          <p:cNvPr id="47" name="Group 46"/>
          <p:cNvGrpSpPr/>
          <p:nvPr/>
        </p:nvGrpSpPr>
        <p:grpSpPr>
          <a:xfrm>
            <a:off x="7087346" y="2674615"/>
            <a:ext cx="1729556" cy="1136917"/>
            <a:chOff x="2603680" y="1682941"/>
            <a:chExt cx="1729556" cy="1136917"/>
          </a:xfrm>
        </p:grpSpPr>
        <p:sp>
          <p:nvSpPr>
            <p:cNvPr id="48" name="Oval Callout 47"/>
            <p:cNvSpPr/>
            <p:nvPr/>
          </p:nvSpPr>
          <p:spPr>
            <a:xfrm rot="21441982">
              <a:off x="2603680" y="1682941"/>
              <a:ext cx="1729556" cy="1136917"/>
            </a:xfrm>
            <a:prstGeom prst="wedgeEllipseCallout">
              <a:avLst/>
            </a:prstGeom>
            <a:scene3d>
              <a:camera prst="orthographicFron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9" name="TextBox 48"/>
            <p:cNvSpPr txBox="1"/>
            <p:nvPr/>
          </p:nvSpPr>
          <p:spPr>
            <a:xfrm rot="10800000" flipV="1">
              <a:off x="2762009" y="1928232"/>
              <a:ext cx="1472541" cy="646331"/>
            </a:xfrm>
            <a:prstGeom prst="rect">
              <a:avLst/>
            </a:prstGeom>
            <a:noFill/>
          </p:spPr>
          <p:txBody>
            <a:bodyPr wrap="square" rtlCol="0">
              <a:spAutoFit/>
            </a:bodyPr>
            <a:lstStyle/>
            <a:p>
              <a:pPr algn="ctr"/>
              <a:r>
                <a:rPr lang="en-US" sz="3600" dirty="0" smtClean="0">
                  <a:ln>
                    <a:solidFill>
                      <a:schemeClr val="accent2"/>
                    </a:solidFill>
                  </a:ln>
                  <a:solidFill>
                    <a:schemeClr val="bg1"/>
                  </a:solidFill>
                  <a:latin typeface="Britannic Bold" panose="020B0903060703020204" pitchFamily="34" charset="0"/>
                </a:rPr>
                <a:t>PS</a:t>
              </a:r>
              <a:endParaRPr lang="en-US" sz="3600" dirty="0">
                <a:ln>
                  <a:solidFill>
                    <a:schemeClr val="accent2"/>
                  </a:solidFill>
                </a:ln>
                <a:solidFill>
                  <a:schemeClr val="bg1"/>
                </a:solidFill>
                <a:latin typeface="Britannic Bold" panose="020B0903060703020204" pitchFamily="34" charset="0"/>
              </a:endParaRPr>
            </a:p>
          </p:txBody>
        </p:sp>
      </p:grpSp>
      <p:cxnSp>
        <p:nvCxnSpPr>
          <p:cNvPr id="61" name="Straight Connector 60"/>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6" name="Shape 106"/>
          <p:cNvSpPr txBox="1">
            <a:spLocks noGrp="1"/>
          </p:cNvSpPr>
          <p:nvPr>
            <p:ph type="title"/>
          </p:nvPr>
        </p:nvSpPr>
        <p:spPr>
          <a:xfrm>
            <a:off x="-23750" y="116083"/>
            <a:ext cx="9144000" cy="930427"/>
          </a:xfrm>
          <a:prstGeom prst="rect">
            <a:avLst/>
          </a:prstGeom>
        </p:spPr>
        <p:txBody>
          <a:bodyPr lIns="91425" tIns="91425" rIns="91425" bIns="91425" anchor="t" anchorCtr="0">
            <a:noAutofit/>
          </a:bodyPr>
          <a:lstStyle/>
          <a:p>
            <a:pPr lvl="0">
              <a:spcBef>
                <a:spcPts val="0"/>
              </a:spcBef>
              <a:buNone/>
            </a:pPr>
            <a:r>
              <a:rPr lang="en" dirty="0" smtClean="0"/>
              <a:t>Acronyms</a:t>
            </a:r>
            <a:endParaRPr lang="en"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extLst>
      <p:ext uri="{BB962C8B-B14F-4D97-AF65-F5344CB8AC3E}">
        <p14:creationId xmlns:p14="http://schemas.microsoft.com/office/powerpoint/2010/main" val="40808237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1500"/>
                                        <p:tgtEl>
                                          <p:spTgt spid="8"/>
                                        </p:tgtEl>
                                        <p:attrNameLst>
                                          <p:attrName>style.opacity</p:attrName>
                                        </p:attrNameLst>
                                      </p:cBhvr>
                                      <p:to>
                                        <p:strVal val="0.5"/>
                                      </p:to>
                                    </p:set>
                                    <p:animEffect filter="image" prLst="opacity: 0.5">
                                      <p:cBhvr rctx="IE">
                                        <p:cTn id="7" dur="1500"/>
                                        <p:tgtEl>
                                          <p:spTgt spid="8"/>
                                        </p:tgtEl>
                                      </p:cBhvr>
                                    </p:animEffect>
                                  </p:childTnLst>
                                </p:cTn>
                              </p:par>
                            </p:childTnLst>
                          </p:cTn>
                        </p:par>
                        <p:par>
                          <p:cTn id="8" fill="hold">
                            <p:stCondLst>
                              <p:cond delay="1500"/>
                            </p:stCondLst>
                            <p:childTnLst>
                              <p:par>
                                <p:cTn id="9" presetID="9" presetClass="emph" presetSubtype="0" nodeType="afterEffect">
                                  <p:stCondLst>
                                    <p:cond delay="0"/>
                                  </p:stCondLst>
                                  <p:childTnLst>
                                    <p:set>
                                      <p:cBhvr rctx="PPT">
                                        <p:cTn id="10" dur="1500"/>
                                        <p:tgtEl>
                                          <p:spTgt spid="31"/>
                                        </p:tgtEl>
                                        <p:attrNameLst>
                                          <p:attrName>style.opacity</p:attrName>
                                        </p:attrNameLst>
                                      </p:cBhvr>
                                      <p:to>
                                        <p:strVal val="0.5"/>
                                      </p:to>
                                    </p:set>
                                    <p:animEffect filter="image" prLst="opacity: 0.5">
                                      <p:cBhvr rctx="IE">
                                        <p:cTn id="11" dur="1500"/>
                                        <p:tgtEl>
                                          <p:spTgt spid="31"/>
                                        </p:tgtEl>
                                      </p:cBhvr>
                                    </p:animEffect>
                                  </p:childTnLst>
                                </p:cTn>
                              </p:par>
                            </p:childTnLst>
                          </p:cTn>
                        </p:par>
                        <p:par>
                          <p:cTn id="12" fill="hold">
                            <p:stCondLst>
                              <p:cond delay="3000"/>
                            </p:stCondLst>
                            <p:childTnLst>
                              <p:par>
                                <p:cTn id="13" presetID="9" presetClass="emph" presetSubtype="0" nodeType="afterEffect">
                                  <p:stCondLst>
                                    <p:cond delay="0"/>
                                  </p:stCondLst>
                                  <p:childTnLst>
                                    <p:set>
                                      <p:cBhvr rctx="PPT">
                                        <p:cTn id="14" dur="1250"/>
                                        <p:tgtEl>
                                          <p:spTgt spid="38"/>
                                        </p:tgtEl>
                                        <p:attrNameLst>
                                          <p:attrName>style.opacity</p:attrName>
                                        </p:attrNameLst>
                                      </p:cBhvr>
                                      <p:to>
                                        <p:strVal val="0.5"/>
                                      </p:to>
                                    </p:set>
                                    <p:animEffect filter="image" prLst="opacity: 0.5">
                                      <p:cBhvr rctx="IE">
                                        <p:cTn id="15" dur="1250"/>
                                        <p:tgtEl>
                                          <p:spTgt spid="38"/>
                                        </p:tgtEl>
                                      </p:cBhvr>
                                    </p:animEffect>
                                  </p:childTnLst>
                                </p:cTn>
                              </p:par>
                            </p:childTnLst>
                          </p:cTn>
                        </p:par>
                        <p:par>
                          <p:cTn id="16" fill="hold">
                            <p:stCondLst>
                              <p:cond delay="4250"/>
                            </p:stCondLst>
                            <p:childTnLst>
                              <p:par>
                                <p:cTn id="17" presetID="9" presetClass="emph" presetSubtype="0" nodeType="afterEffect">
                                  <p:stCondLst>
                                    <p:cond delay="0"/>
                                  </p:stCondLst>
                                  <p:childTnLst>
                                    <p:set>
                                      <p:cBhvr rctx="PPT">
                                        <p:cTn id="18" dur="1250"/>
                                        <p:tgtEl>
                                          <p:spTgt spid="44"/>
                                        </p:tgtEl>
                                        <p:attrNameLst>
                                          <p:attrName>style.opacity</p:attrName>
                                        </p:attrNameLst>
                                      </p:cBhvr>
                                      <p:to>
                                        <p:strVal val="0.5"/>
                                      </p:to>
                                    </p:set>
                                    <p:animEffect filter="image" prLst="opacity: 0.5">
                                      <p:cBhvr rctx="IE">
                                        <p:cTn id="19" dur="1250"/>
                                        <p:tgtEl>
                                          <p:spTgt spid="44"/>
                                        </p:tgtEl>
                                      </p:cBhvr>
                                    </p:animEffect>
                                  </p:childTnLst>
                                </p:cTn>
                              </p:par>
                            </p:childTnLst>
                          </p:cTn>
                        </p:par>
                        <p:par>
                          <p:cTn id="20" fill="hold">
                            <p:stCondLst>
                              <p:cond delay="5500"/>
                            </p:stCondLst>
                            <p:childTnLst>
                              <p:par>
                                <p:cTn id="21" presetID="9" presetClass="emph" presetSubtype="0" nodeType="afterEffect">
                                  <p:stCondLst>
                                    <p:cond delay="0"/>
                                  </p:stCondLst>
                                  <p:childTnLst>
                                    <p:set>
                                      <p:cBhvr rctx="PPT">
                                        <p:cTn id="22" dur="1250"/>
                                        <p:tgtEl>
                                          <p:spTgt spid="47"/>
                                        </p:tgtEl>
                                        <p:attrNameLst>
                                          <p:attrName>style.opacity</p:attrName>
                                        </p:attrNameLst>
                                      </p:cBhvr>
                                      <p:to>
                                        <p:strVal val="0.5"/>
                                      </p:to>
                                    </p:set>
                                    <p:animEffect filter="image" prLst="opacity: 0.5">
                                      <p:cBhvr rctx="IE">
                                        <p:cTn id="23" dur="1250"/>
                                        <p:tgtEl>
                                          <p:spTgt spid="47"/>
                                        </p:tgtEl>
                                      </p:cBhvr>
                                    </p:animEffect>
                                  </p:childTnLst>
                                </p:cTn>
                              </p:par>
                            </p:childTnLst>
                          </p:cTn>
                        </p:par>
                        <p:par>
                          <p:cTn id="24" fill="hold">
                            <p:stCondLst>
                              <p:cond delay="6750"/>
                            </p:stCondLst>
                            <p:childTnLst>
                              <p:par>
                                <p:cTn id="25" presetID="9" presetClass="emph" presetSubtype="0" nodeType="afterEffect">
                                  <p:stCondLst>
                                    <p:cond delay="0"/>
                                  </p:stCondLst>
                                  <p:childTnLst>
                                    <p:set>
                                      <p:cBhvr rctx="PPT">
                                        <p:cTn id="26" dur="1250"/>
                                        <p:tgtEl>
                                          <p:spTgt spid="41"/>
                                        </p:tgtEl>
                                        <p:attrNameLst>
                                          <p:attrName>style.opacity</p:attrName>
                                        </p:attrNameLst>
                                      </p:cBhvr>
                                      <p:to>
                                        <p:strVal val="0.5"/>
                                      </p:to>
                                    </p:set>
                                    <p:animEffect filter="image" prLst="opacity: 0.5">
                                      <p:cBhvr rctx="IE">
                                        <p:cTn id="27" dur="1250"/>
                                        <p:tgtEl>
                                          <p:spTgt spid="41"/>
                                        </p:tgtEl>
                                      </p:cBhvr>
                                    </p:animEffect>
                                  </p:childTnLst>
                                </p:cTn>
                              </p:par>
                            </p:childTnLst>
                          </p:cTn>
                        </p:par>
                        <p:par>
                          <p:cTn id="28" fill="hold">
                            <p:stCondLst>
                              <p:cond delay="8000"/>
                            </p:stCondLst>
                            <p:childTnLst>
                              <p:par>
                                <p:cTn id="29" presetID="9" presetClass="emph" presetSubtype="0" nodeType="afterEffect">
                                  <p:stCondLst>
                                    <p:cond delay="0"/>
                                  </p:stCondLst>
                                  <p:childTnLst>
                                    <p:set>
                                      <p:cBhvr rctx="PPT">
                                        <p:cTn id="30" dur="1250"/>
                                        <p:tgtEl>
                                          <p:spTgt spid="8"/>
                                        </p:tgtEl>
                                        <p:attrNameLst>
                                          <p:attrName>style.opacity</p:attrName>
                                        </p:attrNameLst>
                                      </p:cBhvr>
                                      <p:to>
                                        <p:strVal val="0.5"/>
                                      </p:to>
                                    </p:set>
                                    <p:animEffect filter="image" prLst="opacity: 0.5">
                                      <p:cBhvr rctx="IE">
                                        <p:cTn id="31" dur="1250"/>
                                        <p:tgtEl>
                                          <p:spTgt spid="8"/>
                                        </p:tgtEl>
                                      </p:cBhvr>
                                    </p:animEffect>
                                  </p:childTnLst>
                                </p:cTn>
                              </p:par>
                            </p:childTnLst>
                          </p:cTn>
                        </p:par>
                        <p:par>
                          <p:cTn id="32" fill="hold">
                            <p:stCondLst>
                              <p:cond delay="9250"/>
                            </p:stCondLst>
                            <p:childTnLst>
                              <p:par>
                                <p:cTn id="33" presetID="9" presetClass="emph" presetSubtype="0" nodeType="afterEffect">
                                  <p:stCondLst>
                                    <p:cond delay="0"/>
                                  </p:stCondLst>
                                  <p:childTnLst>
                                    <p:set>
                                      <p:cBhvr rctx="PPT">
                                        <p:cTn id="34" dur="1250"/>
                                        <p:tgtEl>
                                          <p:spTgt spid="38"/>
                                        </p:tgtEl>
                                        <p:attrNameLst>
                                          <p:attrName>style.opacity</p:attrName>
                                        </p:attrNameLst>
                                      </p:cBhvr>
                                      <p:to>
                                        <p:strVal val="0.5"/>
                                      </p:to>
                                    </p:set>
                                    <p:animEffect filter="image" prLst="opacity: 0.5">
                                      <p:cBhvr rctx="IE">
                                        <p:cTn id="35" dur="1250"/>
                                        <p:tgtEl>
                                          <p:spTgt spid="38"/>
                                        </p:tgtEl>
                                      </p:cBhvr>
                                    </p:animEffect>
                                  </p:childTnLst>
                                </p:cTn>
                              </p:par>
                            </p:childTnLst>
                          </p:cTn>
                        </p:par>
                        <p:par>
                          <p:cTn id="36" fill="hold">
                            <p:stCondLst>
                              <p:cond delay="10500"/>
                            </p:stCondLst>
                            <p:childTnLst>
                              <p:par>
                                <p:cTn id="37" presetID="9" presetClass="emph" presetSubtype="0" nodeType="afterEffect">
                                  <p:stCondLst>
                                    <p:cond delay="0"/>
                                  </p:stCondLst>
                                  <p:childTnLst>
                                    <p:set>
                                      <p:cBhvr rctx="PPT">
                                        <p:cTn id="38" dur="1250"/>
                                        <p:tgtEl>
                                          <p:spTgt spid="47"/>
                                        </p:tgtEl>
                                        <p:attrNameLst>
                                          <p:attrName>style.opacity</p:attrName>
                                        </p:attrNameLst>
                                      </p:cBhvr>
                                      <p:to>
                                        <p:strVal val="0.5"/>
                                      </p:to>
                                    </p:set>
                                    <p:animEffect filter="image" prLst="opacity: 0.5">
                                      <p:cBhvr rctx="IE">
                                        <p:cTn id="39" dur="1250"/>
                                        <p:tgtEl>
                                          <p:spTgt spid="47"/>
                                        </p:tgtEl>
                                      </p:cBhvr>
                                    </p:animEffect>
                                  </p:childTnLst>
                                </p:cTn>
                              </p:par>
                            </p:childTnLst>
                          </p:cTn>
                        </p:par>
                        <p:par>
                          <p:cTn id="40" fill="hold">
                            <p:stCondLst>
                              <p:cond delay="11750"/>
                            </p:stCondLst>
                            <p:childTnLst>
                              <p:par>
                                <p:cTn id="41" presetID="9" presetClass="emph" presetSubtype="0" nodeType="afterEffect">
                                  <p:stCondLst>
                                    <p:cond delay="0"/>
                                  </p:stCondLst>
                                  <p:childTnLst>
                                    <p:set>
                                      <p:cBhvr rctx="PPT">
                                        <p:cTn id="42" dur="1250"/>
                                        <p:tgtEl>
                                          <p:spTgt spid="41"/>
                                        </p:tgtEl>
                                        <p:attrNameLst>
                                          <p:attrName>style.opacity</p:attrName>
                                        </p:attrNameLst>
                                      </p:cBhvr>
                                      <p:to>
                                        <p:strVal val="0.5"/>
                                      </p:to>
                                    </p:set>
                                    <p:animEffect filter="image" prLst="opacity: 0.5">
                                      <p:cBhvr rctx="IE">
                                        <p:cTn id="43" dur="1250"/>
                                        <p:tgtEl>
                                          <p:spTgt spid="41"/>
                                        </p:tgtEl>
                                      </p:cBhvr>
                                    </p:animEffect>
                                  </p:childTnLst>
                                </p:cTn>
                              </p:par>
                            </p:childTnLst>
                          </p:cTn>
                        </p:par>
                        <p:par>
                          <p:cTn id="44" fill="hold">
                            <p:stCondLst>
                              <p:cond delay="13000"/>
                            </p:stCondLst>
                            <p:childTnLst>
                              <p:par>
                                <p:cTn id="45" presetID="9" presetClass="emph" presetSubtype="0" nodeType="afterEffect">
                                  <p:stCondLst>
                                    <p:cond delay="0"/>
                                  </p:stCondLst>
                                  <p:childTnLst>
                                    <p:set>
                                      <p:cBhvr rctx="PPT">
                                        <p:cTn id="46" dur="1250"/>
                                        <p:tgtEl>
                                          <p:spTgt spid="31"/>
                                        </p:tgtEl>
                                        <p:attrNameLst>
                                          <p:attrName>style.opacity</p:attrName>
                                        </p:attrNameLst>
                                      </p:cBhvr>
                                      <p:to>
                                        <p:strVal val="0.5"/>
                                      </p:to>
                                    </p:set>
                                    <p:animEffect filter="image" prLst="opacity: 0.5">
                                      <p:cBhvr rctx="IE">
                                        <p:cTn id="47" dur="1250"/>
                                        <p:tgtEl>
                                          <p:spTgt spid="31"/>
                                        </p:tgtEl>
                                      </p:cBhvr>
                                    </p:animEffect>
                                  </p:childTnLst>
                                </p:cTn>
                              </p:par>
                            </p:childTnLst>
                          </p:cTn>
                        </p:par>
                        <p:par>
                          <p:cTn id="48" fill="hold">
                            <p:stCondLst>
                              <p:cond delay="14250"/>
                            </p:stCondLst>
                            <p:childTnLst>
                              <p:par>
                                <p:cTn id="49" presetID="9" presetClass="emph" presetSubtype="0" nodeType="afterEffect">
                                  <p:stCondLst>
                                    <p:cond delay="0"/>
                                  </p:stCondLst>
                                  <p:childTnLst>
                                    <p:set>
                                      <p:cBhvr rctx="PPT">
                                        <p:cTn id="50" dur="1250"/>
                                        <p:tgtEl>
                                          <p:spTgt spid="44"/>
                                        </p:tgtEl>
                                        <p:attrNameLst>
                                          <p:attrName>style.opacity</p:attrName>
                                        </p:attrNameLst>
                                      </p:cBhvr>
                                      <p:to>
                                        <p:strVal val="0.5"/>
                                      </p:to>
                                    </p:set>
                                    <p:animEffect filter="image" prLst="opacity: 0.5">
                                      <p:cBhvr rctx="IE">
                                        <p:cTn id="51" dur="1250"/>
                                        <p:tgtEl>
                                          <p:spTgt spid="44"/>
                                        </p:tgtEl>
                                      </p:cBhvr>
                                    </p:animEffect>
                                  </p:childTnLst>
                                </p:cTn>
                              </p:par>
                            </p:childTnLst>
                          </p:cTn>
                        </p:par>
                        <p:par>
                          <p:cTn id="52" fill="hold">
                            <p:stCondLst>
                              <p:cond delay="15500"/>
                            </p:stCondLst>
                            <p:childTnLst>
                              <p:par>
                                <p:cTn id="53" presetID="9" presetClass="emph" presetSubtype="0" nodeType="afterEffect">
                                  <p:stCondLst>
                                    <p:cond delay="0"/>
                                  </p:stCondLst>
                                  <p:childTnLst>
                                    <p:set>
                                      <p:cBhvr rctx="PPT">
                                        <p:cTn id="54" dur="1250"/>
                                        <p:tgtEl>
                                          <p:spTgt spid="8"/>
                                        </p:tgtEl>
                                        <p:attrNameLst>
                                          <p:attrName>style.opacity</p:attrName>
                                        </p:attrNameLst>
                                      </p:cBhvr>
                                      <p:to>
                                        <p:strVal val="0.5"/>
                                      </p:to>
                                    </p:set>
                                    <p:animEffect filter="image" prLst="opacity: 0.5">
                                      <p:cBhvr rctx="IE">
                                        <p:cTn id="55" dur="1250"/>
                                        <p:tgtEl>
                                          <p:spTgt spid="8"/>
                                        </p:tgtEl>
                                      </p:cBhvr>
                                    </p:animEffect>
                                  </p:childTnLst>
                                </p:cTn>
                              </p:par>
                            </p:childTnLst>
                          </p:cTn>
                        </p:par>
                        <p:par>
                          <p:cTn id="56" fill="hold">
                            <p:stCondLst>
                              <p:cond delay="16750"/>
                            </p:stCondLst>
                            <p:childTnLst>
                              <p:par>
                                <p:cTn id="57" presetID="9" presetClass="emph" presetSubtype="0" nodeType="afterEffect">
                                  <p:stCondLst>
                                    <p:cond delay="0"/>
                                  </p:stCondLst>
                                  <p:childTnLst>
                                    <p:set>
                                      <p:cBhvr rctx="PPT">
                                        <p:cTn id="58" dur="1250"/>
                                        <p:tgtEl>
                                          <p:spTgt spid="31"/>
                                        </p:tgtEl>
                                        <p:attrNameLst>
                                          <p:attrName>style.opacity</p:attrName>
                                        </p:attrNameLst>
                                      </p:cBhvr>
                                      <p:to>
                                        <p:strVal val="0.5"/>
                                      </p:to>
                                    </p:set>
                                    <p:animEffect filter="image" prLst="opacity: 0.5">
                                      <p:cBhvr rctx="IE">
                                        <p:cTn id="59" dur="1250"/>
                                        <p:tgtEl>
                                          <p:spTgt spid="31"/>
                                        </p:tgtEl>
                                      </p:cBhvr>
                                    </p:animEffect>
                                  </p:childTnLst>
                                </p:cTn>
                              </p:par>
                            </p:childTnLst>
                          </p:cTn>
                        </p:par>
                        <p:par>
                          <p:cTn id="60" fill="hold">
                            <p:stCondLst>
                              <p:cond delay="18000"/>
                            </p:stCondLst>
                            <p:childTnLst>
                              <p:par>
                                <p:cTn id="61" presetID="9" presetClass="emph" presetSubtype="0" nodeType="afterEffect">
                                  <p:stCondLst>
                                    <p:cond delay="0"/>
                                  </p:stCondLst>
                                  <p:childTnLst>
                                    <p:set>
                                      <p:cBhvr rctx="PPT">
                                        <p:cTn id="62" dur="1250"/>
                                        <p:tgtEl>
                                          <p:spTgt spid="38"/>
                                        </p:tgtEl>
                                        <p:attrNameLst>
                                          <p:attrName>style.opacity</p:attrName>
                                        </p:attrNameLst>
                                      </p:cBhvr>
                                      <p:to>
                                        <p:strVal val="0.5"/>
                                      </p:to>
                                    </p:set>
                                    <p:animEffect filter="image" prLst="opacity: 0.5">
                                      <p:cBhvr rctx="IE">
                                        <p:cTn id="63" dur="1250"/>
                                        <p:tgtEl>
                                          <p:spTgt spid="38"/>
                                        </p:tgtEl>
                                      </p:cBhvr>
                                    </p:animEffect>
                                  </p:childTnLst>
                                </p:cTn>
                              </p:par>
                            </p:childTnLst>
                          </p:cTn>
                        </p:par>
                        <p:par>
                          <p:cTn id="64" fill="hold">
                            <p:stCondLst>
                              <p:cond delay="19250"/>
                            </p:stCondLst>
                            <p:childTnLst>
                              <p:par>
                                <p:cTn id="65" presetID="9" presetClass="emph" presetSubtype="0" nodeType="afterEffect">
                                  <p:stCondLst>
                                    <p:cond delay="0"/>
                                  </p:stCondLst>
                                  <p:childTnLst>
                                    <p:set>
                                      <p:cBhvr rctx="PPT">
                                        <p:cTn id="66" dur="1250"/>
                                        <p:tgtEl>
                                          <p:spTgt spid="44"/>
                                        </p:tgtEl>
                                        <p:attrNameLst>
                                          <p:attrName>style.opacity</p:attrName>
                                        </p:attrNameLst>
                                      </p:cBhvr>
                                      <p:to>
                                        <p:strVal val="0.5"/>
                                      </p:to>
                                    </p:set>
                                    <p:animEffect filter="image" prLst="opacity: 0.5">
                                      <p:cBhvr rctx="IE">
                                        <p:cTn id="67" dur="1250"/>
                                        <p:tgtEl>
                                          <p:spTgt spid="44"/>
                                        </p:tgtEl>
                                      </p:cBhvr>
                                    </p:animEffect>
                                  </p:childTnLst>
                                </p:cTn>
                              </p:par>
                            </p:childTnLst>
                          </p:cTn>
                        </p:par>
                        <p:par>
                          <p:cTn id="68" fill="hold">
                            <p:stCondLst>
                              <p:cond delay="20500"/>
                            </p:stCondLst>
                            <p:childTnLst>
                              <p:par>
                                <p:cTn id="69" presetID="9" presetClass="emph" presetSubtype="0" nodeType="afterEffect">
                                  <p:stCondLst>
                                    <p:cond delay="0"/>
                                  </p:stCondLst>
                                  <p:childTnLst>
                                    <p:set>
                                      <p:cBhvr rctx="PPT">
                                        <p:cTn id="70" dur="1250"/>
                                        <p:tgtEl>
                                          <p:spTgt spid="47"/>
                                        </p:tgtEl>
                                        <p:attrNameLst>
                                          <p:attrName>style.opacity</p:attrName>
                                        </p:attrNameLst>
                                      </p:cBhvr>
                                      <p:to>
                                        <p:strVal val="0.5"/>
                                      </p:to>
                                    </p:set>
                                    <p:animEffect filter="image" prLst="opacity: 0.5">
                                      <p:cBhvr rctx="IE">
                                        <p:cTn id="71" dur="1250"/>
                                        <p:tgtEl>
                                          <p:spTgt spid="47"/>
                                        </p:tgtEl>
                                      </p:cBhvr>
                                    </p:animEffect>
                                  </p:childTnLst>
                                </p:cTn>
                              </p:par>
                            </p:childTnLst>
                          </p:cTn>
                        </p:par>
                        <p:par>
                          <p:cTn id="72" fill="hold">
                            <p:stCondLst>
                              <p:cond delay="21750"/>
                            </p:stCondLst>
                            <p:childTnLst>
                              <p:par>
                                <p:cTn id="73" presetID="9" presetClass="emph" presetSubtype="0" nodeType="afterEffect">
                                  <p:stCondLst>
                                    <p:cond delay="0"/>
                                  </p:stCondLst>
                                  <p:childTnLst>
                                    <p:set>
                                      <p:cBhvr rctx="PPT">
                                        <p:cTn id="74" dur="1250"/>
                                        <p:tgtEl>
                                          <p:spTgt spid="41"/>
                                        </p:tgtEl>
                                        <p:attrNameLst>
                                          <p:attrName>style.opacity</p:attrName>
                                        </p:attrNameLst>
                                      </p:cBhvr>
                                      <p:to>
                                        <p:strVal val="0.5"/>
                                      </p:to>
                                    </p:set>
                                    <p:animEffect filter="image" prLst="opacity: 0.5">
                                      <p:cBhvr rctx="IE">
                                        <p:cTn id="75" dur="1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BEDS Day Snapshot</a:t>
            </a:r>
            <a:endParaRPr lang="en-US" dirty="0"/>
          </a:p>
        </p:txBody>
      </p:sp>
      <p:sp>
        <p:nvSpPr>
          <p:cNvPr id="3" name="Content Placeholder 2"/>
          <p:cNvSpPr>
            <a:spLocks noGrp="1"/>
          </p:cNvSpPr>
          <p:nvPr>
            <p:ph idx="1"/>
          </p:nvPr>
        </p:nvSpPr>
        <p:spPr>
          <a:xfrm>
            <a:off x="457199" y="1390651"/>
            <a:ext cx="7975425" cy="1523999"/>
          </a:xfrm>
        </p:spPr>
        <p:txBody>
          <a:bodyPr>
            <a:normAutofit/>
          </a:bodyPr>
          <a:lstStyle/>
          <a:p>
            <a:r>
              <a:rPr lang="en-US" sz="2000" dirty="0" smtClean="0"/>
              <a:t>BEDS Day Snapshot records reflect students who receive Special Education Services as of BEDS Day.</a:t>
            </a:r>
          </a:p>
          <a:p>
            <a:r>
              <a:rPr lang="en-US" sz="2000" dirty="0" smtClean="0"/>
              <a:t>BEDS Day is the first Wednesday in October.</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1" y="2705100"/>
            <a:ext cx="7727774" cy="1838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514475" y="3371850"/>
            <a:ext cx="685800" cy="3238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16363" y="3000375"/>
            <a:ext cx="3794212" cy="209550"/>
          </a:xfrm>
          <a:prstGeom prst="rect">
            <a:avLst/>
          </a:prstGeom>
          <a:solidFill>
            <a:srgbClr val="B4C9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2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25" name="Rectangle 24"/>
          <p:cNvSpPr/>
          <p:nvPr/>
        </p:nvSpPr>
        <p:spPr>
          <a:xfrm>
            <a:off x="6068589" y="2241479"/>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hape 188"/>
          <p:cNvSpPr txBox="1">
            <a:spLocks noGrp="1"/>
          </p:cNvSpPr>
          <p:nvPr>
            <p:ph type="body" idx="1"/>
          </p:nvPr>
        </p:nvSpPr>
        <p:spPr>
          <a:xfrm>
            <a:off x="197428" y="1243112"/>
            <a:ext cx="4972480" cy="3637231"/>
          </a:xfrm>
          <a:prstGeom prst="rect">
            <a:avLst/>
          </a:prstGeom>
        </p:spPr>
        <p:txBody>
          <a:bodyPr lIns="91425" tIns="91425" rIns="91425" bIns="91425" anchor="t" anchorCtr="0">
            <a:noAutofit/>
          </a:bodyPr>
          <a:lstStyle/>
          <a:p>
            <a:pPr marL="457200" indent="-304800">
              <a:spcAft>
                <a:spcPts val="300"/>
              </a:spcAft>
              <a:buSzPct val="100000"/>
            </a:pPr>
            <a:r>
              <a:rPr lang="en-US" sz="1600" b="1" dirty="0" smtClean="0"/>
              <a:t>Students </a:t>
            </a:r>
            <a:r>
              <a:rPr lang="en-US" sz="1600" b="1" dirty="0"/>
              <a:t>who receive CPSE services at any time </a:t>
            </a:r>
            <a:r>
              <a:rPr lang="en-US" sz="1600" b="1" dirty="0" smtClean="0"/>
              <a:t/>
            </a:r>
            <a:br>
              <a:rPr lang="en-US" sz="1600" b="1" dirty="0" smtClean="0"/>
            </a:br>
            <a:r>
              <a:rPr lang="en-US" sz="1600" b="1" dirty="0" smtClean="0"/>
              <a:t>during </a:t>
            </a:r>
            <a:r>
              <a:rPr lang="en-US" sz="1600" b="1" dirty="0"/>
              <a:t>the school year </a:t>
            </a:r>
            <a:r>
              <a:rPr lang="en-US" sz="1600" b="1" dirty="0" smtClean="0"/>
              <a:t>are reported with </a:t>
            </a:r>
            <a:r>
              <a:rPr lang="en-US" sz="1600" b="1" dirty="0"/>
              <a:t>an End </a:t>
            </a:r>
            <a:r>
              <a:rPr lang="en-US" sz="1600" b="1" dirty="0" smtClean="0"/>
              <a:t/>
            </a:r>
            <a:br>
              <a:rPr lang="en-US" sz="1600" b="1" dirty="0" smtClean="0"/>
            </a:br>
            <a:r>
              <a:rPr lang="en-US" sz="1600" b="1" dirty="0" smtClean="0"/>
              <a:t>of </a:t>
            </a:r>
            <a:r>
              <a:rPr lang="en-US" sz="1600" b="1" dirty="0"/>
              <a:t>Year </a:t>
            </a:r>
            <a:r>
              <a:rPr lang="en-US" sz="1600" b="1" dirty="0" smtClean="0"/>
              <a:t>Snapshot </a:t>
            </a:r>
            <a:r>
              <a:rPr lang="en-US" sz="1600" b="1" dirty="0"/>
              <a:t>record indicating their Primary Service </a:t>
            </a:r>
            <a:r>
              <a:rPr lang="en-US" sz="1600" b="1" dirty="0" smtClean="0"/>
              <a:t>Code </a:t>
            </a:r>
            <a:r>
              <a:rPr lang="en-US" sz="1600" b="1" dirty="0"/>
              <a:t>and Primary Service </a:t>
            </a:r>
            <a:r>
              <a:rPr lang="en-US" sz="1600" b="1" dirty="0" smtClean="0"/>
              <a:t>Provider.</a:t>
            </a:r>
          </a:p>
          <a:p>
            <a:pPr marL="457200" indent="-304800">
              <a:spcAft>
                <a:spcPts val="300"/>
              </a:spcAft>
              <a:buSzPct val="100000"/>
            </a:pPr>
            <a:r>
              <a:rPr lang="en-US" sz="1600" b="1" dirty="0" smtClean="0"/>
              <a:t>S.E. </a:t>
            </a:r>
            <a:r>
              <a:rPr lang="en-US" sz="1600" b="1" dirty="0"/>
              <a:t>Events can be reported </a:t>
            </a:r>
            <a:r>
              <a:rPr lang="en-US" sz="1600" b="1" dirty="0" smtClean="0"/>
              <a:t>beyond the End of </a:t>
            </a:r>
            <a:br>
              <a:rPr lang="en-US" sz="1600" b="1" dirty="0" smtClean="0"/>
            </a:br>
            <a:r>
              <a:rPr lang="en-US" sz="1600" b="1" dirty="0" smtClean="0"/>
              <a:t>Year reporting deadline as </a:t>
            </a:r>
            <a:r>
              <a:rPr lang="en-US" sz="1600" b="1" dirty="0"/>
              <a:t>long as the </a:t>
            </a:r>
            <a:r>
              <a:rPr lang="en-US" sz="1600" b="1" dirty="0" smtClean="0"/>
              <a:t>student’s </a:t>
            </a:r>
            <a:br>
              <a:rPr lang="en-US" sz="1600" b="1" dirty="0" smtClean="0"/>
            </a:br>
            <a:r>
              <a:rPr lang="en-US" sz="1600" b="1" dirty="0" smtClean="0"/>
              <a:t>Demographic and Enrollment </a:t>
            </a:r>
            <a:r>
              <a:rPr lang="en-US" sz="1600" b="1" dirty="0"/>
              <a:t>record </a:t>
            </a:r>
            <a:r>
              <a:rPr lang="en-US" sz="1600" b="1" dirty="0" smtClean="0"/>
              <a:t>is reported </a:t>
            </a:r>
            <a:br>
              <a:rPr lang="en-US" sz="1600" b="1" dirty="0" smtClean="0"/>
            </a:br>
            <a:r>
              <a:rPr lang="en-US" sz="1600" b="1" dirty="0" smtClean="0"/>
              <a:t>prior to </a:t>
            </a:r>
            <a:r>
              <a:rPr lang="en-US" sz="1600" b="1" dirty="0"/>
              <a:t>the </a:t>
            </a:r>
            <a:r>
              <a:rPr lang="en-US" sz="1600" b="1" dirty="0" smtClean="0"/>
              <a:t>End of Year data </a:t>
            </a:r>
            <a:r>
              <a:rPr lang="en-US" sz="1600" b="1" dirty="0"/>
              <a:t>freeze</a:t>
            </a:r>
            <a:r>
              <a:rPr lang="en-US" sz="1600" b="1" dirty="0" smtClean="0"/>
              <a:t>.</a:t>
            </a:r>
          </a:p>
          <a:p>
            <a:pPr marL="457200" indent="-304800">
              <a:spcAft>
                <a:spcPts val="300"/>
              </a:spcAft>
              <a:buSzPct val="100000"/>
            </a:pPr>
            <a:r>
              <a:rPr lang="en-US" sz="1600" b="1" dirty="0" smtClean="0"/>
              <a:t>The Special </a:t>
            </a:r>
            <a:r>
              <a:rPr lang="en-US" sz="1600" b="1" dirty="0"/>
              <a:t>Education and Registration </a:t>
            </a:r>
            <a:r>
              <a:rPr lang="en-US" sz="1600" b="1" dirty="0" smtClean="0"/>
              <a:t>offices </a:t>
            </a:r>
            <a:br>
              <a:rPr lang="en-US" sz="1600" b="1" dirty="0" smtClean="0"/>
            </a:br>
            <a:r>
              <a:rPr lang="en-US" sz="1600" b="1" dirty="0" smtClean="0"/>
              <a:t>in your district/school need to understand </a:t>
            </a:r>
            <a:r>
              <a:rPr lang="en-US" sz="1600" b="1" dirty="0"/>
              <a:t>the </a:t>
            </a:r>
            <a:r>
              <a:rPr lang="en-US" sz="1600" b="1" dirty="0" smtClean="0"/>
              <a:t/>
            </a:r>
            <a:br>
              <a:rPr lang="en-US" sz="1600" b="1" dirty="0" smtClean="0"/>
            </a:br>
            <a:r>
              <a:rPr lang="en-US" sz="1600" b="1" dirty="0" smtClean="0"/>
              <a:t>CPSE </a:t>
            </a:r>
            <a:r>
              <a:rPr lang="en-US" sz="1600" b="1" dirty="0"/>
              <a:t>to CSE transition process and </a:t>
            </a:r>
            <a:r>
              <a:rPr lang="en-US" sz="1600" b="1" dirty="0" smtClean="0"/>
              <a:t>everyone's</a:t>
            </a:r>
            <a:br>
              <a:rPr lang="en-US" sz="1600" b="1" dirty="0" smtClean="0"/>
            </a:br>
            <a:r>
              <a:rPr lang="en-US" sz="1600" b="1" dirty="0" smtClean="0"/>
              <a:t>roles </a:t>
            </a:r>
            <a:r>
              <a:rPr lang="en-US" sz="1600" b="1" dirty="0"/>
              <a:t>in reporting. </a:t>
            </a:r>
          </a:p>
          <a:p>
            <a:pPr marL="857250" lvl="1" indent="-304800">
              <a:spcAft>
                <a:spcPts val="300"/>
              </a:spcAft>
            </a:pPr>
            <a:r>
              <a:rPr lang="en-US" dirty="0"/>
              <a:t>Make sure the details of all students transitioning to </a:t>
            </a:r>
            <a:r>
              <a:rPr lang="en-US" dirty="0" smtClean="0"/>
              <a:t>CSE</a:t>
            </a:r>
            <a:br>
              <a:rPr lang="en-US" dirty="0" smtClean="0"/>
            </a:br>
            <a:r>
              <a:rPr lang="en-US" dirty="0" smtClean="0"/>
              <a:t>are </a:t>
            </a:r>
            <a:r>
              <a:rPr lang="en-US" dirty="0"/>
              <a:t>understood and </a:t>
            </a:r>
            <a:r>
              <a:rPr lang="en-US" dirty="0" smtClean="0"/>
              <a:t>shared </a:t>
            </a:r>
            <a:r>
              <a:rPr lang="en-US" dirty="0"/>
              <a:t>appropriately.</a:t>
            </a:r>
          </a:p>
          <a:p>
            <a:pPr marL="457200" indent="-304800">
              <a:spcAft>
                <a:spcPts val="300"/>
              </a:spcAft>
              <a:buSzPct val="100000"/>
            </a:pPr>
            <a:endParaRPr lang="en-US" sz="1600" b="1" dirty="0" smtClean="0"/>
          </a:p>
          <a:p>
            <a:pPr lvl="0">
              <a:spcBef>
                <a:spcPts val="0"/>
              </a:spcBef>
              <a:spcAft>
                <a:spcPts val="0"/>
              </a:spcAft>
              <a:buNone/>
            </a:pPr>
            <a:endParaRPr dirty="0"/>
          </a:p>
        </p:txBody>
      </p:sp>
      <p:sp>
        <p:nvSpPr>
          <p:cNvPr id="3" name="Rectangle 2"/>
          <p:cNvSpPr/>
          <p:nvPr/>
        </p:nvSpPr>
        <p:spPr>
          <a:xfrm>
            <a:off x="6054967" y="1370734"/>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043729" y="1374276"/>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037295" y="2242438"/>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031357" y="3111826"/>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054966" y="3110560"/>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085524" y="1371881"/>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079090" y="2241480"/>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079090" y="3110345"/>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45442" y="3971059"/>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034204" y="3974601"/>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5075999" y="3972206"/>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8024804" y="1374276"/>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8018370" y="2242438"/>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8012432" y="3111826"/>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8015279" y="3974601"/>
            <a:ext cx="956831" cy="837105"/>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739" y="1440952"/>
            <a:ext cx="813233" cy="702174"/>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6184" y="1440952"/>
            <a:ext cx="805428" cy="702174"/>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2798" y="1443119"/>
            <a:ext cx="809144" cy="702173"/>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0796" y="2308944"/>
            <a:ext cx="805428" cy="702174"/>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996" y="2308944"/>
            <a:ext cx="805427" cy="702174"/>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1577" y="2308944"/>
            <a:ext cx="805426" cy="702174"/>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4741" y="3177639"/>
            <a:ext cx="805427" cy="702945"/>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9364" y="3173243"/>
            <a:ext cx="800815" cy="702173"/>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6332" y="3173242"/>
            <a:ext cx="800815" cy="702173"/>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7580" y="4037617"/>
            <a:ext cx="800816" cy="702173"/>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2973" y="4037617"/>
            <a:ext cx="800816" cy="703988"/>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06332" y="4042066"/>
            <a:ext cx="793774" cy="702173"/>
          </a:xfrm>
          <a:prstGeom prst="rect">
            <a:avLst/>
          </a:prstGeom>
          <a:noFill/>
          <a:ln>
            <a:noFill/>
          </a:ln>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43729" y="3959502"/>
            <a:ext cx="939092" cy="848661"/>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8" name="Straight Connector 37"/>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31" name="Shape 331"/>
          <p:cNvSpPr txBox="1">
            <a:spLocks noGrp="1"/>
          </p:cNvSpPr>
          <p:nvPr>
            <p:ph type="title"/>
          </p:nvPr>
        </p:nvSpPr>
        <p:spPr>
          <a:xfrm>
            <a:off x="0" y="-103912"/>
            <a:ext cx="9144000" cy="1143000"/>
          </a:xfrm>
          <a:prstGeom prst="rect">
            <a:avLst/>
          </a:prstGeom>
        </p:spPr>
        <p:txBody>
          <a:bodyPr lIns="91425" tIns="91425" rIns="91425" bIns="91425" anchor="t" anchorCtr="0">
            <a:noAutofit/>
          </a:bodyPr>
          <a:lstStyle/>
          <a:p>
            <a:pPr lvl="0">
              <a:lnSpc>
                <a:spcPct val="150000"/>
              </a:lnSpc>
              <a:spcBef>
                <a:spcPts val="0"/>
              </a:spcBef>
              <a:buNone/>
            </a:pPr>
            <a:r>
              <a:rPr lang="en" dirty="0" smtClean="0"/>
              <a:t>End of Year Reporting</a:t>
            </a:r>
            <a:endParaRPr lang="en" dirty="0"/>
          </a:p>
        </p:txBody>
      </p:sp>
      <p:pic>
        <p:nvPicPr>
          <p:cNvPr id="41" name="Picture 4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pic>
        <p:nvPicPr>
          <p:cNvPr id="5" name="Picture 2" descr="C:\Users\michele.hausmann\AppData\Local\Microsoft\Windows\Temporary Internet Files\Content.IE5\BN071CEY\happy-child[1].jpg"/>
          <p:cNvPicPr>
            <a:picLocks noChangeAspect="1" noChangeArrowheads="1"/>
          </p:cNvPicPr>
          <p:nvPr/>
        </p:nvPicPr>
        <p:blipFill>
          <a:blip r:embed="rId17">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018377" y="1359135"/>
            <a:ext cx="963258" cy="84870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53" name="Picture 5" descr="C:\Users\michele.hausmann\AppData\Local\Microsoft\Windows\Temporary Internet Files\Content.IE5\5N0H9FE0\A_child_sad_that_his_hot_dog_fell_on_the_ground[1].jpg"/>
          <p:cNvPicPr>
            <a:picLocks noChangeAspect="1" noChangeArrowheads="1"/>
          </p:cNvPicPr>
          <p:nvPr/>
        </p:nvPicPr>
        <p:blipFill>
          <a:blip r:embed="rId1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085525" y="3078584"/>
            <a:ext cx="947306" cy="911643"/>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19">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7043729" y="3958941"/>
            <a:ext cx="944459" cy="852765"/>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20">
            <a:extLst>
              <a:ext uri="{BEBA8EAE-BF5A-486C-A8C5-ECC9F3942E4B}">
                <a14:imgProps xmlns:a14="http://schemas.microsoft.com/office/drawing/2010/main">
                  <a14:imgLayer r:embed="rId21">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068589" y="2227626"/>
            <a:ext cx="933684" cy="851917"/>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Errors</a:t>
            </a:r>
            <a:endParaRPr lang="en-US" dirty="0"/>
          </a:p>
        </p:txBody>
      </p:sp>
    </p:spTree>
    <p:extLst>
      <p:ext uri="{BB962C8B-B14F-4D97-AF65-F5344CB8AC3E}">
        <p14:creationId xmlns:p14="http://schemas.microsoft.com/office/powerpoint/2010/main" val="3470335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Shape 339"/>
          <p:cNvSpPr txBox="1">
            <a:spLocks noGrp="1"/>
          </p:cNvSpPr>
          <p:nvPr>
            <p:ph type="title"/>
          </p:nvPr>
        </p:nvSpPr>
        <p:spPr>
          <a:xfrm>
            <a:off x="0" y="-109550"/>
            <a:ext cx="9144000" cy="1283718"/>
          </a:xfrm>
          <a:prstGeom prst="rect">
            <a:avLst/>
          </a:prstGeom>
        </p:spPr>
        <p:txBody>
          <a:bodyPr lIns="91425" tIns="91425" rIns="91425" bIns="91425" anchor="t" anchorCtr="0">
            <a:noAutofit/>
          </a:bodyPr>
          <a:lstStyle/>
          <a:p>
            <a:pPr lvl="0">
              <a:lnSpc>
                <a:spcPct val="150000"/>
              </a:lnSpc>
              <a:spcBef>
                <a:spcPts val="0"/>
              </a:spcBef>
              <a:buNone/>
            </a:pPr>
            <a:r>
              <a:rPr lang="en" dirty="0" smtClean="0"/>
              <a:t>Potential Errors</a:t>
            </a:r>
            <a:endParaRPr lang="en" dirty="0"/>
          </a:p>
          <a:p>
            <a:pPr lvl="0">
              <a:spcBef>
                <a:spcPts val="0"/>
              </a:spcBef>
              <a:buNone/>
            </a:pPr>
            <a:endParaRPr dirty="0"/>
          </a:p>
        </p:txBody>
      </p:sp>
      <p:sp>
        <p:nvSpPr>
          <p:cNvPr id="4" name="Shape 188"/>
          <p:cNvSpPr txBox="1">
            <a:spLocks noGrp="1"/>
          </p:cNvSpPr>
          <p:nvPr>
            <p:ph type="body" idx="1"/>
          </p:nvPr>
        </p:nvSpPr>
        <p:spPr>
          <a:xfrm>
            <a:off x="0" y="1406964"/>
            <a:ext cx="9143999" cy="677032"/>
          </a:xfrm>
          <a:prstGeom prst="rect">
            <a:avLst/>
          </a:prstGeom>
        </p:spPr>
        <p:txBody>
          <a:bodyPr lIns="91425" tIns="91425" rIns="91425" bIns="91425" anchor="t" anchorCtr="0">
            <a:noAutofit/>
          </a:bodyPr>
          <a:lstStyle/>
          <a:p>
            <a:pPr marL="228600" lvl="0" indent="0" algn="ctr">
              <a:spcAft>
                <a:spcPts val="600"/>
              </a:spcAft>
              <a:buNone/>
            </a:pPr>
            <a:r>
              <a:rPr lang="en" sz="1600" b="1" i="1" spc="20" dirty="0" smtClean="0"/>
              <a:t>EE2027: </a:t>
            </a:r>
            <a:r>
              <a:rPr lang="en-US" sz="1600" b="1" i="1" spc="20" dirty="0" smtClean="0"/>
              <a:t>A </a:t>
            </a:r>
            <a:r>
              <a:rPr lang="en-US" sz="1600" b="1" i="1" spc="20" dirty="0"/>
              <a:t>state entry code of 4034 or exit code of 140 requires a PRES grade ordinal. </a:t>
            </a:r>
          </a:p>
          <a:p>
            <a:pPr marL="228600" lvl="0" indent="0">
              <a:spcAft>
                <a:spcPts val="600"/>
              </a:spcAft>
              <a:buNone/>
            </a:pPr>
            <a:endParaRPr lang="en-US" sz="1600" b="1" dirty="0"/>
          </a:p>
          <a:p>
            <a:pPr marL="228600" lvl="0" indent="0">
              <a:spcAft>
                <a:spcPts val="600"/>
              </a:spcAft>
              <a:buNone/>
            </a:pPr>
            <a:endParaRPr lang="en-US" sz="1600" b="1" dirty="0"/>
          </a:p>
          <a:p>
            <a:pPr marL="228600" lvl="0" indent="0">
              <a:spcAft>
                <a:spcPts val="600"/>
              </a:spcAft>
              <a:buNone/>
            </a:pPr>
            <a:endParaRPr lang="en-US" sz="1600" b="1" dirty="0"/>
          </a:p>
          <a:p>
            <a:pPr marL="228600" lvl="0" indent="0" rtl="0">
              <a:spcBef>
                <a:spcPts val="0"/>
              </a:spcBef>
              <a:spcAft>
                <a:spcPts val="600"/>
              </a:spcAft>
              <a:buNone/>
            </a:pPr>
            <a:endParaRPr lang="en" dirty="0" smtClean="0"/>
          </a:p>
          <a:p>
            <a:pPr lvl="0">
              <a:spcBef>
                <a:spcPts val="0"/>
              </a:spcBef>
              <a:spcAft>
                <a:spcPts val="0"/>
              </a:spcAft>
              <a:buNone/>
            </a:pPr>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53122"/>
            <a:ext cx="868680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733308" y="2671949"/>
            <a:ext cx="867185" cy="46313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362731" y="3135087"/>
            <a:ext cx="5330677" cy="3469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withEffect">
                                  <p:stCondLst>
                                    <p:cond delay="0"/>
                                  </p:stCondLst>
                                  <p:childTnLst>
                                    <p:animClr clrSpc="hsl" dir="cw">
                                      <p:cBhvr override="childStyle">
                                        <p:cTn id="6" dur="500" fill="hold"/>
                                        <p:tgtEl>
                                          <p:spTgt spid="4">
                                            <p:txEl>
                                              <p:pRg st="0" end="0"/>
                                            </p:txEl>
                                          </p:spTgt>
                                        </p:tgtEl>
                                        <p:attrNameLst>
                                          <p:attrName>style.color</p:attrName>
                                        </p:attrNameLst>
                                      </p:cBhvr>
                                      <p:by>
                                        <p:hsl h="0" s="-12549" l="-25098"/>
                                      </p:by>
                                    </p:animClr>
                                    <p:animClr clrSpc="hsl" dir="cw">
                                      <p:cBhvr>
                                        <p:cTn id="7" dur="500" fill="hold"/>
                                        <p:tgtEl>
                                          <p:spTgt spid="4">
                                            <p:txEl>
                                              <p:pRg st="0" end="0"/>
                                            </p:txEl>
                                          </p:spTgt>
                                        </p:tgtEl>
                                        <p:attrNameLst>
                                          <p:attrName>fillcolor</p:attrName>
                                        </p:attrNameLst>
                                      </p:cBhvr>
                                      <p:by>
                                        <p:hsl h="0" s="-12549" l="-25098"/>
                                      </p:by>
                                    </p:animClr>
                                    <p:animClr clrSpc="hsl" dir="cw">
                                      <p:cBhvr>
                                        <p:cTn id="8" dur="500" fill="hold"/>
                                        <p:tgtEl>
                                          <p:spTgt spid="4">
                                            <p:txEl>
                                              <p:pRg st="0" end="0"/>
                                            </p:txEl>
                                          </p:spTgt>
                                        </p:tgtEl>
                                        <p:attrNameLst>
                                          <p:attrName>stroke.color</p:attrName>
                                        </p:attrNameLst>
                                      </p:cBhvr>
                                      <p:by>
                                        <p:hsl h="0" s="-12549" l="-25098"/>
                                      </p:by>
                                    </p:animClr>
                                    <p:set>
                                      <p:cBhvr>
                                        <p:cTn id="9" dur="500" fill="hold"/>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par>
                          <p:cTn id="14" fill="hold">
                            <p:stCondLst>
                              <p:cond delay="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par>
                          <p:cTn id="18" fill="hold">
                            <p:stCondLst>
                              <p:cond delay="2000"/>
                            </p:stCondLst>
                            <p:childTnLst>
                              <p:par>
                                <p:cTn id="19" presetID="21" presetClass="entr" presetSubtype="1" fill="hold" grpId="0" nodeType="afterEffect">
                                  <p:stCondLst>
                                    <p:cond delay="500"/>
                                  </p:stCondLst>
                                  <p:childTnLst>
                                    <p:set>
                                      <p:cBhvr>
                                        <p:cTn id="20" dur="1" fill="hold">
                                          <p:stCondLst>
                                            <p:cond delay="0"/>
                                          </p:stCondLst>
                                        </p:cTn>
                                        <p:tgtEl>
                                          <p:spTgt spid="3"/>
                                        </p:tgtEl>
                                        <p:attrNameLst>
                                          <p:attrName>style.visibility</p:attrName>
                                        </p:attrNameLst>
                                      </p:cBhvr>
                                      <p:to>
                                        <p:strVal val="visible"/>
                                      </p:to>
                                    </p:set>
                                    <p:animEffect transition="in" filter="wheel(1)">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Shape 339"/>
          <p:cNvSpPr txBox="1">
            <a:spLocks noGrp="1"/>
          </p:cNvSpPr>
          <p:nvPr>
            <p:ph type="title"/>
          </p:nvPr>
        </p:nvSpPr>
        <p:spPr>
          <a:xfrm>
            <a:off x="0" y="-109550"/>
            <a:ext cx="9144000" cy="1283718"/>
          </a:xfrm>
          <a:prstGeom prst="rect">
            <a:avLst/>
          </a:prstGeom>
        </p:spPr>
        <p:txBody>
          <a:bodyPr lIns="91425" tIns="91425" rIns="91425" bIns="91425" anchor="t" anchorCtr="0">
            <a:noAutofit/>
          </a:bodyPr>
          <a:lstStyle/>
          <a:p>
            <a:pPr lvl="0">
              <a:lnSpc>
                <a:spcPct val="150000"/>
              </a:lnSpc>
              <a:spcBef>
                <a:spcPts val="0"/>
              </a:spcBef>
              <a:buNone/>
            </a:pPr>
            <a:r>
              <a:rPr lang="en" dirty="0" smtClean="0"/>
              <a:t>Potential Errors</a:t>
            </a:r>
            <a:endParaRPr lang="en" dirty="0"/>
          </a:p>
          <a:p>
            <a:pPr lvl="0">
              <a:spcBef>
                <a:spcPts val="0"/>
              </a:spcBef>
              <a:buNone/>
            </a:pPr>
            <a:endParaRPr dirty="0"/>
          </a:p>
        </p:txBody>
      </p:sp>
      <p:sp>
        <p:nvSpPr>
          <p:cNvPr id="2" name="Rectangle 1"/>
          <p:cNvSpPr>
            <a:spLocks noChangeArrowheads="1"/>
          </p:cNvSpPr>
          <p:nvPr/>
        </p:nvSpPr>
        <p:spPr bwMode="auto">
          <a:xfrm>
            <a:off x="9937576" y="2456958"/>
            <a:ext cx="87126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457200" eaLnBrk="0" fontAlgn="base" hangingPunct="0">
              <a:spcBef>
                <a:spcPct val="0"/>
              </a:spcBef>
              <a:spcAft>
                <a:spcPct val="0"/>
              </a:spcAft>
              <a:buFontTx/>
              <a:buAutoNum type="arabicPeriod"/>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Enrollment Code </a:t>
            </a:r>
            <a:r>
              <a:rPr kumimoji="0" lang="en-US" altLang="en-US" sz="1100" b="1" i="0" u="none" strike="noStrike" cap="none" normalizeH="0" baseline="0" dirty="0" smtClean="0">
                <a:ln>
                  <a:noFill/>
                </a:ln>
                <a:solidFill>
                  <a:srgbClr val="FF0000"/>
                </a:solidFill>
                <a:effectLst/>
                <a:latin typeface="Arial" pitchFamily="34" charset="0"/>
                <a:cs typeface="Arial" pitchFamily="34" charset="0"/>
              </a:rPr>
              <a:t>4034</a:t>
            </a: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 </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914400" lvl="1" eaLnBrk="0" fontAlgn="base" hangingPunct="0">
              <a:spcBef>
                <a:spcPct val="0"/>
              </a:spcBef>
              <a:spcAft>
                <a:spcPct val="0"/>
              </a:spcAft>
              <a:buFontTx/>
              <a:buAutoNum type="arabicPeriod"/>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Grade must be PS</a:t>
            </a:r>
          </a:p>
          <a:p>
            <a:pPr marL="914400" lvl="1" eaLnBrk="0" fontAlgn="base" hangingPunct="0">
              <a:spcBef>
                <a:spcPct val="0"/>
              </a:spcBef>
              <a:spcAft>
                <a:spcPct val="0"/>
              </a:spcAft>
              <a:buFontTx/>
              <a:buAutoNum type="arabicPeriod"/>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Location must be the ‘District’ Level</a:t>
            </a:r>
          </a:p>
          <a:p>
            <a:pPr marL="914400" lvl="1" eaLnBrk="0" fontAlgn="base" hangingPunct="0">
              <a:spcBef>
                <a:spcPct val="0"/>
              </a:spcBef>
              <a:spcAft>
                <a:spcPct val="0"/>
              </a:spcAft>
              <a:buFontTx/>
              <a:buAutoNum type="arabicPeriod"/>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Corresponding Exit Code must be 140</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    </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Program Service Code </a:t>
            </a:r>
            <a:r>
              <a:rPr kumimoji="0" lang="en-US" altLang="en-US" sz="1100" b="1" i="0" u="none" strike="noStrike" cap="none" normalizeH="0" baseline="0" dirty="0" smtClean="0">
                <a:ln>
                  <a:noFill/>
                </a:ln>
                <a:solidFill>
                  <a:srgbClr val="FF0000"/>
                </a:solidFill>
                <a:effectLst/>
                <a:latin typeface="Arial" pitchFamily="34" charset="0"/>
                <a:cs typeface="Arial" pitchFamily="34" charset="0"/>
              </a:rPr>
              <a:t>5786</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Must be used with Grade PS</a:t>
            </a:r>
          </a:p>
          <a:p>
            <a:pPr marL="914400" marR="0" lvl="2"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Program Service dates for the ‘Type of Disability’ record should align with the corresponding Enrollment Dates  </a:t>
            </a:r>
          </a:p>
          <a:p>
            <a:pPr marL="914400" marR="0" lvl="2"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If ended with exit code 912; must have a new disability reported. </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            </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County (as the Service Provider) Location codes can only be used with grade PS</a:t>
            </a:r>
          </a:p>
          <a:p>
            <a:pPr marL="457200" marR="0" lvl="1"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All End-of-Year Snapshot records must have an active Enrollment record, other than 4034, at some time during the school year.</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Arial" pitchFamily="34" charset="0"/>
                <a:cs typeface="Arial" pitchFamily="34" charset="0"/>
              </a:rPr>
              <a:t/>
            </a:r>
            <a:br>
              <a:rPr kumimoji="0" lang="en-US" altLang="en-US" sz="1800" b="0" i="0" u="none" strike="noStrike" cap="none" normalizeH="0" baseline="0" dirty="0" smtClean="0">
                <a:ln>
                  <a:noFill/>
                </a:ln>
                <a:solidFill>
                  <a:srgbClr val="FF0000"/>
                </a:solidFill>
                <a:effectLst/>
                <a:latin typeface="Arial" pitchFamily="34" charset="0"/>
                <a:cs typeface="Arial" pitchFamily="34" charset="0"/>
              </a:rPr>
            </a:b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4" name="Shape 188"/>
          <p:cNvSpPr txBox="1">
            <a:spLocks noGrp="1"/>
          </p:cNvSpPr>
          <p:nvPr>
            <p:ph type="body" idx="1"/>
          </p:nvPr>
        </p:nvSpPr>
        <p:spPr>
          <a:xfrm>
            <a:off x="0" y="1406964"/>
            <a:ext cx="9143999" cy="677032"/>
          </a:xfrm>
          <a:prstGeom prst="rect">
            <a:avLst/>
          </a:prstGeom>
        </p:spPr>
        <p:txBody>
          <a:bodyPr lIns="91425" tIns="91425" rIns="91425" bIns="91425" anchor="t" anchorCtr="0">
            <a:noAutofit/>
          </a:bodyPr>
          <a:lstStyle/>
          <a:p>
            <a:pPr marL="228600" lvl="0" indent="0" algn="ctr">
              <a:spcAft>
                <a:spcPts val="600"/>
              </a:spcAft>
              <a:buNone/>
            </a:pPr>
            <a:r>
              <a:rPr lang="en" sz="1600" b="1" i="1" spc="20" dirty="0" smtClean="0"/>
              <a:t>EE2030: </a:t>
            </a:r>
            <a:r>
              <a:rPr lang="en-US" sz="1600" b="1" i="1" spc="20" dirty="0"/>
              <a:t>4034 state entry code and 140 state exit code can only be paired with one </a:t>
            </a:r>
            <a:r>
              <a:rPr lang="en-US" sz="1600" b="1" i="1" spc="20" dirty="0" smtClean="0"/>
              <a:t>another.</a:t>
            </a:r>
            <a:endParaRPr lang="en-US" sz="1600" b="1" i="1" spc="20" dirty="0"/>
          </a:p>
          <a:p>
            <a:pPr marL="228600" lvl="0" indent="0" algn="ctr">
              <a:spcAft>
                <a:spcPts val="600"/>
              </a:spcAft>
              <a:buNone/>
            </a:pPr>
            <a:r>
              <a:rPr lang="en-US" sz="1600" b="1" i="1" dirty="0" smtClean="0"/>
              <a:t>. </a:t>
            </a:r>
            <a:endParaRPr lang="en-US" sz="1600" b="1" i="1" dirty="0"/>
          </a:p>
          <a:p>
            <a:pPr marL="228600" lvl="0" indent="0">
              <a:spcAft>
                <a:spcPts val="600"/>
              </a:spcAft>
              <a:buNone/>
            </a:pPr>
            <a:endParaRPr lang="en-US" sz="1600" b="1" dirty="0"/>
          </a:p>
          <a:p>
            <a:pPr marL="228600" lvl="0" indent="0">
              <a:spcAft>
                <a:spcPts val="600"/>
              </a:spcAft>
              <a:buNone/>
            </a:pPr>
            <a:endParaRPr lang="en-US" sz="1600" b="1" dirty="0"/>
          </a:p>
          <a:p>
            <a:pPr marL="228600" lvl="0" indent="0">
              <a:spcAft>
                <a:spcPts val="600"/>
              </a:spcAft>
              <a:buNone/>
            </a:pPr>
            <a:endParaRPr lang="en-US" sz="1600" b="1" dirty="0"/>
          </a:p>
          <a:p>
            <a:pPr marL="228600" lvl="0" indent="0" rtl="0">
              <a:spcBef>
                <a:spcPts val="0"/>
              </a:spcBef>
              <a:spcAft>
                <a:spcPts val="600"/>
              </a:spcAft>
              <a:buNone/>
            </a:pPr>
            <a:endParaRPr lang="en" dirty="0" smtClean="0"/>
          </a:p>
          <a:p>
            <a:pPr lvl="0">
              <a:spcBef>
                <a:spcPts val="0"/>
              </a:spcBef>
              <a:spcAft>
                <a:spcPts val="0"/>
              </a:spcAft>
              <a:buNone/>
            </a:pPr>
            <a:endParaRP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30" y="1957693"/>
            <a:ext cx="8176565" cy="2519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67866" y="3416199"/>
            <a:ext cx="4952390" cy="4572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67866" y="3905278"/>
            <a:ext cx="4952390" cy="4572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extLst>
      <p:ext uri="{BB962C8B-B14F-4D97-AF65-F5344CB8AC3E}">
        <p14:creationId xmlns:p14="http://schemas.microsoft.com/office/powerpoint/2010/main" val="320322797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withEffect">
                                  <p:stCondLst>
                                    <p:cond delay="0"/>
                                  </p:stCondLst>
                                  <p:childTnLst>
                                    <p:animClr clrSpc="hsl" dir="cw">
                                      <p:cBhvr override="childStyle">
                                        <p:cTn id="6" dur="500" fill="hold"/>
                                        <p:tgtEl>
                                          <p:spTgt spid="4">
                                            <p:txEl>
                                              <p:pRg st="0" end="0"/>
                                            </p:txEl>
                                          </p:spTgt>
                                        </p:tgtEl>
                                        <p:attrNameLst>
                                          <p:attrName>style.color</p:attrName>
                                        </p:attrNameLst>
                                      </p:cBhvr>
                                      <p:by>
                                        <p:hsl h="0" s="-12549" l="-25098"/>
                                      </p:by>
                                    </p:animClr>
                                    <p:animClr clrSpc="hsl" dir="cw">
                                      <p:cBhvr>
                                        <p:cTn id="7" dur="500" fill="hold"/>
                                        <p:tgtEl>
                                          <p:spTgt spid="4">
                                            <p:txEl>
                                              <p:pRg st="0" end="0"/>
                                            </p:txEl>
                                          </p:spTgt>
                                        </p:tgtEl>
                                        <p:attrNameLst>
                                          <p:attrName>fillcolor</p:attrName>
                                        </p:attrNameLst>
                                      </p:cBhvr>
                                      <p:by>
                                        <p:hsl h="0" s="-12549" l="-25098"/>
                                      </p:by>
                                    </p:animClr>
                                    <p:animClr clrSpc="hsl" dir="cw">
                                      <p:cBhvr>
                                        <p:cTn id="8" dur="500" fill="hold"/>
                                        <p:tgtEl>
                                          <p:spTgt spid="4">
                                            <p:txEl>
                                              <p:pRg st="0" end="0"/>
                                            </p:txEl>
                                          </p:spTgt>
                                        </p:tgtEl>
                                        <p:attrNameLst>
                                          <p:attrName>stroke.color</p:attrName>
                                        </p:attrNameLst>
                                      </p:cBhvr>
                                      <p:by>
                                        <p:hsl h="0" s="-12549" l="-25098"/>
                                      </p:by>
                                    </p:animClr>
                                    <p:set>
                                      <p:cBhvr>
                                        <p:cTn id="9" dur="500" fill="hold"/>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childTnLst>
                                </p:cTn>
                              </p:par>
                            </p:childTnLst>
                          </p:cTn>
                        </p:par>
                        <p:par>
                          <p:cTn id="14" fill="hold">
                            <p:stCondLst>
                              <p:cond delay="0"/>
                            </p:stCondLst>
                            <p:childTnLst>
                              <p:par>
                                <p:cTn id="15" presetID="21" presetClass="entr" presetSubtype="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Shape 339"/>
          <p:cNvSpPr txBox="1">
            <a:spLocks noGrp="1"/>
          </p:cNvSpPr>
          <p:nvPr>
            <p:ph type="title"/>
          </p:nvPr>
        </p:nvSpPr>
        <p:spPr>
          <a:xfrm>
            <a:off x="0" y="-109550"/>
            <a:ext cx="9144000" cy="1283718"/>
          </a:xfrm>
          <a:prstGeom prst="rect">
            <a:avLst/>
          </a:prstGeom>
        </p:spPr>
        <p:txBody>
          <a:bodyPr lIns="91425" tIns="91425" rIns="91425" bIns="91425" anchor="t" anchorCtr="0">
            <a:noAutofit/>
          </a:bodyPr>
          <a:lstStyle/>
          <a:p>
            <a:pPr lvl="0">
              <a:lnSpc>
                <a:spcPct val="150000"/>
              </a:lnSpc>
              <a:spcBef>
                <a:spcPts val="0"/>
              </a:spcBef>
              <a:buNone/>
            </a:pPr>
            <a:r>
              <a:rPr lang="en" dirty="0" smtClean="0"/>
              <a:t>Potential Errors</a:t>
            </a:r>
            <a:endParaRPr lang="en" dirty="0"/>
          </a:p>
          <a:p>
            <a:pPr lvl="0">
              <a:spcBef>
                <a:spcPts val="0"/>
              </a:spcBef>
              <a:buNone/>
            </a:pPr>
            <a:endParaRPr dirty="0"/>
          </a:p>
        </p:txBody>
      </p:sp>
      <p:sp>
        <p:nvSpPr>
          <p:cNvPr id="2" name="Rectangle 1"/>
          <p:cNvSpPr>
            <a:spLocks noChangeArrowheads="1"/>
          </p:cNvSpPr>
          <p:nvPr/>
        </p:nvSpPr>
        <p:spPr bwMode="auto">
          <a:xfrm>
            <a:off x="9937576" y="2456958"/>
            <a:ext cx="871264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457200" eaLnBrk="0" fontAlgn="base" hangingPunct="0">
              <a:spcBef>
                <a:spcPct val="0"/>
              </a:spcBef>
              <a:spcAft>
                <a:spcPct val="0"/>
              </a:spcAft>
              <a:buFontTx/>
              <a:buAutoNum type="arabicPeriod"/>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Enrollment Code </a:t>
            </a:r>
            <a:r>
              <a:rPr kumimoji="0" lang="en-US" altLang="en-US" sz="1100" b="1" i="0" u="none" strike="noStrike" cap="none" normalizeH="0" baseline="0" dirty="0" smtClean="0">
                <a:ln>
                  <a:noFill/>
                </a:ln>
                <a:solidFill>
                  <a:srgbClr val="FF0000"/>
                </a:solidFill>
                <a:effectLst/>
                <a:latin typeface="Arial" pitchFamily="34" charset="0"/>
                <a:cs typeface="Arial" pitchFamily="34" charset="0"/>
              </a:rPr>
              <a:t>4034</a:t>
            </a: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 </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914400" lvl="1" eaLnBrk="0" fontAlgn="base" hangingPunct="0">
              <a:spcBef>
                <a:spcPct val="0"/>
              </a:spcBef>
              <a:spcAft>
                <a:spcPct val="0"/>
              </a:spcAft>
              <a:buFontTx/>
              <a:buAutoNum type="arabicPeriod"/>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Grade must be PS</a:t>
            </a:r>
          </a:p>
          <a:p>
            <a:pPr marL="914400" lvl="1" eaLnBrk="0" fontAlgn="base" hangingPunct="0">
              <a:spcBef>
                <a:spcPct val="0"/>
              </a:spcBef>
              <a:spcAft>
                <a:spcPct val="0"/>
              </a:spcAft>
              <a:buFontTx/>
              <a:buAutoNum type="arabicPeriod"/>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Location must be the ‘District’ Level</a:t>
            </a:r>
          </a:p>
          <a:p>
            <a:pPr marL="914400" lvl="1" eaLnBrk="0" fontAlgn="base" hangingPunct="0">
              <a:spcBef>
                <a:spcPct val="0"/>
              </a:spcBef>
              <a:spcAft>
                <a:spcPct val="0"/>
              </a:spcAft>
              <a:buFontTx/>
              <a:buAutoNum type="arabicPeriod"/>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Corresponding Exit Code must be 140</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    </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Program Service Code </a:t>
            </a:r>
            <a:r>
              <a:rPr kumimoji="0" lang="en-US" altLang="en-US" sz="1100" b="1" i="0" u="none" strike="noStrike" cap="none" normalizeH="0" baseline="0" dirty="0" smtClean="0">
                <a:ln>
                  <a:noFill/>
                </a:ln>
                <a:solidFill>
                  <a:srgbClr val="FF0000"/>
                </a:solidFill>
                <a:effectLst/>
                <a:latin typeface="Arial" pitchFamily="34" charset="0"/>
                <a:cs typeface="Arial" pitchFamily="34" charset="0"/>
              </a:rPr>
              <a:t>5786</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Must be used with Grade PS</a:t>
            </a:r>
          </a:p>
          <a:p>
            <a:pPr marL="914400" marR="0" lvl="2"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Program Service dates for the ‘Type of Disability’ record should align with the corresponding Enrollment Dates  </a:t>
            </a:r>
          </a:p>
          <a:p>
            <a:pPr marL="914400" marR="0" lvl="2"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If ended with exit code 912; must have a new disability reported. </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            </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County (as the Service Provider) Location codes can only be used with grade PS</a:t>
            </a:r>
          </a:p>
          <a:p>
            <a:pPr marL="457200" marR="0" lvl="1"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100" b="0" i="0" u="none" strike="noStrike" cap="none" normalizeH="0" baseline="0" dirty="0" smtClean="0">
                <a:ln>
                  <a:noFill/>
                </a:ln>
                <a:solidFill>
                  <a:srgbClr val="FF0000"/>
                </a:solidFill>
                <a:effectLst/>
                <a:latin typeface="Arial" pitchFamily="34" charset="0"/>
                <a:cs typeface="Arial" pitchFamily="34" charset="0"/>
              </a:rPr>
              <a:t>All End-of-Year Snapshot records must have an active Enrollment record, other than 4034, at some time during the school year.</a:t>
            </a:r>
            <a:endParaRPr kumimoji="0" lang="en-US" altLang="en-US" sz="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FF0000"/>
                </a:solidFill>
                <a:effectLst/>
                <a:latin typeface="Arial" pitchFamily="34" charset="0"/>
                <a:cs typeface="Arial" pitchFamily="34" charset="0"/>
              </a:rPr>
              <a:t/>
            </a:r>
            <a:br>
              <a:rPr kumimoji="0" lang="en-US" altLang="en-US" sz="1800" b="0" i="0" u="none" strike="noStrike" cap="none" normalizeH="0" baseline="0" dirty="0" smtClean="0">
                <a:ln>
                  <a:noFill/>
                </a:ln>
                <a:solidFill>
                  <a:srgbClr val="FF0000"/>
                </a:solidFill>
                <a:effectLst/>
                <a:latin typeface="Arial" pitchFamily="34" charset="0"/>
                <a:cs typeface="Arial" pitchFamily="34" charset="0"/>
              </a:rPr>
            </a:br>
            <a:endParaRPr kumimoji="0" lang="en-US" altLang="en-US"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4" name="Shape 188"/>
          <p:cNvSpPr txBox="1">
            <a:spLocks noGrp="1"/>
          </p:cNvSpPr>
          <p:nvPr>
            <p:ph type="body" idx="1"/>
          </p:nvPr>
        </p:nvSpPr>
        <p:spPr>
          <a:xfrm>
            <a:off x="0" y="1284132"/>
            <a:ext cx="9143999" cy="677032"/>
          </a:xfrm>
          <a:prstGeom prst="rect">
            <a:avLst/>
          </a:prstGeom>
        </p:spPr>
        <p:txBody>
          <a:bodyPr lIns="91425" tIns="91425" rIns="91425" bIns="91425" anchor="t" anchorCtr="0">
            <a:noAutofit/>
          </a:bodyPr>
          <a:lstStyle/>
          <a:p>
            <a:pPr marL="228600" lvl="0" indent="0" algn="ctr">
              <a:spcAft>
                <a:spcPts val="600"/>
              </a:spcAft>
              <a:buNone/>
            </a:pPr>
            <a:r>
              <a:rPr lang="en-US" sz="1600" b="1" i="1" spc="20" dirty="0" smtClean="0"/>
              <a:t>EE2068</a:t>
            </a:r>
            <a:r>
              <a:rPr lang="en-US" sz="1600" b="1" i="1" spc="20" dirty="0"/>
              <a:t>: 0011/5905 PRES enrollment does not have an associated </a:t>
            </a:r>
            <a:r>
              <a:rPr lang="en-US" sz="1600" b="1" i="1" spc="20" dirty="0" smtClean="0"/>
              <a:t/>
            </a:r>
            <a:br>
              <a:rPr lang="en-US" sz="1600" b="1" i="1" spc="20" dirty="0" smtClean="0"/>
            </a:br>
            <a:r>
              <a:rPr lang="en-US" sz="1600" b="1" i="1" spc="20" dirty="0" smtClean="0"/>
              <a:t>5786 </a:t>
            </a:r>
            <a:r>
              <a:rPr lang="en-US" sz="1600" b="1" i="1" spc="20" dirty="0"/>
              <a:t>Preschool Type of </a:t>
            </a:r>
            <a:r>
              <a:rPr lang="en-US" sz="1600" b="1" i="1" spc="20" dirty="0" smtClean="0"/>
              <a:t>Disability.</a:t>
            </a:r>
            <a:endParaRPr lang="en-US" sz="1600" b="1" i="1" spc="20" dirty="0"/>
          </a:p>
          <a:p>
            <a:pPr marL="228600" lvl="0" indent="0" algn="ctr">
              <a:spcAft>
                <a:spcPts val="600"/>
              </a:spcAft>
              <a:buNone/>
            </a:pPr>
            <a:endParaRPr lang="en-US" sz="1600" b="1" i="1" spc="20" dirty="0"/>
          </a:p>
          <a:p>
            <a:pPr marL="228600" lvl="0" indent="0" algn="ctr">
              <a:spcAft>
                <a:spcPts val="600"/>
              </a:spcAft>
              <a:buNone/>
            </a:pPr>
            <a:endParaRPr lang="en-US" sz="1600" b="1" i="1" spc="20" dirty="0"/>
          </a:p>
          <a:p>
            <a:pPr marL="228600" lvl="0" indent="0" algn="ctr">
              <a:spcAft>
                <a:spcPts val="600"/>
              </a:spcAft>
              <a:buNone/>
            </a:pPr>
            <a:endParaRPr lang="en-US" sz="1600" b="1" i="1" spc="20" dirty="0"/>
          </a:p>
          <a:p>
            <a:pPr marL="228600" lvl="0" indent="0" algn="ctr">
              <a:spcAft>
                <a:spcPts val="600"/>
              </a:spcAft>
              <a:buNone/>
            </a:pPr>
            <a:endParaRPr lang="en-US" sz="1600" b="1" i="1" dirty="0" smtClean="0"/>
          </a:p>
          <a:p>
            <a:pPr marL="228600" lvl="0" indent="0">
              <a:spcAft>
                <a:spcPts val="600"/>
              </a:spcAft>
              <a:buNone/>
            </a:pPr>
            <a:endParaRPr lang="en-US" sz="1600" b="1" dirty="0"/>
          </a:p>
          <a:p>
            <a:pPr marL="228600" lvl="0" indent="0">
              <a:spcAft>
                <a:spcPts val="600"/>
              </a:spcAft>
              <a:buNone/>
            </a:pPr>
            <a:endParaRPr lang="en-US" sz="1600" b="1" dirty="0"/>
          </a:p>
          <a:p>
            <a:pPr marL="228600" lvl="0" indent="0">
              <a:spcAft>
                <a:spcPts val="600"/>
              </a:spcAft>
              <a:buNone/>
            </a:pPr>
            <a:endParaRPr lang="en-US" sz="1600" b="1" dirty="0"/>
          </a:p>
          <a:p>
            <a:pPr marL="228600" lvl="0" indent="0" rtl="0">
              <a:spcBef>
                <a:spcPts val="0"/>
              </a:spcBef>
              <a:spcAft>
                <a:spcPts val="600"/>
              </a:spcAft>
              <a:buNone/>
            </a:pPr>
            <a:endParaRPr lang="en" dirty="0" smtClean="0"/>
          </a:p>
          <a:p>
            <a:pPr lvl="0">
              <a:spcBef>
                <a:spcPts val="0"/>
              </a:spcBef>
              <a:spcAft>
                <a:spcPts val="0"/>
              </a:spcAft>
              <a:buNone/>
            </a:pPr>
            <a:endParaRPr dirty="0"/>
          </a:p>
        </p:txBody>
      </p:sp>
      <p:grpSp>
        <p:nvGrpSpPr>
          <p:cNvPr id="8" name="Group 7"/>
          <p:cNvGrpSpPr/>
          <p:nvPr/>
        </p:nvGrpSpPr>
        <p:grpSpPr>
          <a:xfrm>
            <a:off x="1499191" y="2198172"/>
            <a:ext cx="6634716" cy="2429002"/>
            <a:chOff x="1499191" y="2198172"/>
            <a:chExt cx="6634716" cy="2429002"/>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191" y="2198172"/>
              <a:ext cx="6634716" cy="242900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5103628" y="2446325"/>
              <a:ext cx="3030279" cy="201182"/>
            </a:xfrm>
            <a:prstGeom prst="rect">
              <a:avLst/>
            </a:prstGeom>
            <a:solidFill>
              <a:srgbClr val="A1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grpSp>
      <p:sp>
        <p:nvSpPr>
          <p:cNvPr id="7" name="Rectangle 6"/>
          <p:cNvSpPr/>
          <p:nvPr/>
        </p:nvSpPr>
        <p:spPr>
          <a:xfrm>
            <a:off x="7628860" y="-835592"/>
            <a:ext cx="3030279" cy="201182"/>
          </a:xfrm>
          <a:prstGeom prst="rect">
            <a:avLst/>
          </a:prstGeom>
          <a:solidFill>
            <a:srgbClr val="A1B7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90000"/>
                </a:schemeClr>
              </a:solidFill>
            </a:endParaRPr>
          </a:p>
        </p:txBody>
      </p:sp>
      <p:sp>
        <p:nvSpPr>
          <p:cNvPr id="6" name="Rectangle 5"/>
          <p:cNvSpPr/>
          <p:nvPr/>
        </p:nvSpPr>
        <p:spPr>
          <a:xfrm>
            <a:off x="6064250" y="2787650"/>
            <a:ext cx="647700" cy="292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11400" y="3073400"/>
            <a:ext cx="1454150" cy="2413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191" y="2186689"/>
            <a:ext cx="6634716" cy="24404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1603374" y="4254500"/>
            <a:ext cx="1812925" cy="292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8966213">
            <a:off x="3448878" y="1903753"/>
            <a:ext cx="128834" cy="4106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1499191" y="2012950"/>
            <a:ext cx="6634716" cy="2614224"/>
            <a:chOff x="1499191" y="2012950"/>
            <a:chExt cx="6634716" cy="2614224"/>
          </a:xfrm>
        </p:grpSpPr>
        <p:grpSp>
          <p:nvGrpSpPr>
            <p:cNvPr id="9" name="Group 8"/>
            <p:cNvGrpSpPr/>
            <p:nvPr/>
          </p:nvGrpSpPr>
          <p:grpSpPr>
            <a:xfrm>
              <a:off x="1499191" y="2180628"/>
              <a:ext cx="6634716" cy="2446546"/>
              <a:chOff x="1499191" y="2180628"/>
              <a:chExt cx="6634716" cy="2446546"/>
            </a:xfrm>
          </p:grpSpPr>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191" y="2180628"/>
                <a:ext cx="6634716" cy="2446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2908300"/>
                <a:ext cx="304800" cy="11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p:cNvGrpSpPr/>
            <p:nvPr/>
          </p:nvGrpSpPr>
          <p:grpSpPr>
            <a:xfrm>
              <a:off x="1627186" y="2012950"/>
              <a:ext cx="976314" cy="825500"/>
              <a:chOff x="1627186" y="2012950"/>
              <a:chExt cx="976314" cy="825500"/>
            </a:xfrm>
          </p:grpSpPr>
          <p:cxnSp>
            <p:nvCxnSpPr>
              <p:cNvPr id="15" name="Straight Arrow Connector 14"/>
              <p:cNvCxnSpPr/>
              <p:nvPr/>
            </p:nvCxnSpPr>
            <p:spPr>
              <a:xfrm>
                <a:off x="2425700" y="2647507"/>
                <a:ext cx="177800" cy="19094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1708150" y="2012950"/>
                <a:ext cx="763586" cy="666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627186" y="2013876"/>
                <a:ext cx="882650" cy="646331"/>
              </a:xfrm>
              <a:prstGeom prst="rect">
                <a:avLst/>
              </a:prstGeom>
              <a:noFill/>
            </p:spPr>
            <p:txBody>
              <a:bodyPr wrap="square" rtlCol="0">
                <a:spAutoFit/>
              </a:bodyPr>
              <a:lstStyle/>
              <a:p>
                <a:pPr algn="ctr"/>
                <a:r>
                  <a:rPr lang="en-US" sz="1200" b="1" dirty="0" smtClean="0">
                    <a:solidFill>
                      <a:schemeClr val="bg1"/>
                    </a:solidFill>
                  </a:rPr>
                  <a:t>District-Level Service</a:t>
                </a:r>
                <a:endParaRPr lang="en-US" sz="1200" b="1" dirty="0">
                  <a:solidFill>
                    <a:schemeClr val="bg1"/>
                  </a:solidFill>
                </a:endParaRPr>
              </a:p>
            </p:txBody>
          </p:sp>
        </p:grpSp>
      </p:grpSp>
      <p:sp>
        <p:nvSpPr>
          <p:cNvPr id="17" name="Rectangle 16"/>
          <p:cNvSpPr/>
          <p:nvPr/>
        </p:nvSpPr>
        <p:spPr>
          <a:xfrm>
            <a:off x="4816549" y="3048000"/>
            <a:ext cx="3178101" cy="292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
        <p:nvSpPr>
          <p:cNvPr id="14" name="Rectangle 13"/>
          <p:cNvSpPr/>
          <p:nvPr/>
        </p:nvSpPr>
        <p:spPr>
          <a:xfrm>
            <a:off x="2882512" y="4745136"/>
            <a:ext cx="3355976" cy="307777"/>
          </a:xfrm>
          <a:prstGeom prst="rect">
            <a:avLst/>
          </a:prstGeom>
        </p:spPr>
        <p:txBody>
          <a:bodyPr wrap="square">
            <a:spAutoFit/>
          </a:bodyPr>
          <a:lstStyle/>
          <a:p>
            <a:r>
              <a:rPr lang="en-US" i="1" dirty="0" smtClean="0">
                <a:solidFill>
                  <a:schemeClr val="bg2">
                    <a:lumMod val="50000"/>
                  </a:schemeClr>
                </a:solidFill>
              </a:rPr>
              <a:t>5905: CSE </a:t>
            </a:r>
            <a:r>
              <a:rPr lang="en-US" i="1" dirty="0">
                <a:solidFill>
                  <a:schemeClr val="bg2">
                    <a:lumMod val="50000"/>
                  </a:schemeClr>
                </a:solidFill>
              </a:rPr>
              <a:t>or CPSE responsibility only </a:t>
            </a:r>
          </a:p>
        </p:txBody>
      </p:sp>
    </p:spTree>
    <p:extLst>
      <p:ext uri="{BB962C8B-B14F-4D97-AF65-F5344CB8AC3E}">
        <p14:creationId xmlns:p14="http://schemas.microsoft.com/office/powerpoint/2010/main" val="28659650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withEffect">
                                  <p:stCondLst>
                                    <p:cond delay="0"/>
                                  </p:stCondLst>
                                  <p:childTnLst>
                                    <p:animClr clrSpc="hsl" dir="cw">
                                      <p:cBhvr override="childStyle">
                                        <p:cTn id="6" dur="500" fill="hold"/>
                                        <p:tgtEl>
                                          <p:spTgt spid="4">
                                            <p:txEl>
                                              <p:pRg st="0" end="0"/>
                                            </p:txEl>
                                          </p:spTgt>
                                        </p:tgtEl>
                                        <p:attrNameLst>
                                          <p:attrName>style.color</p:attrName>
                                        </p:attrNameLst>
                                      </p:cBhvr>
                                      <p:by>
                                        <p:hsl h="0" s="-12549" l="-25098"/>
                                      </p:by>
                                    </p:animClr>
                                    <p:animClr clrSpc="hsl" dir="cw">
                                      <p:cBhvr>
                                        <p:cTn id="7" dur="500" fill="hold"/>
                                        <p:tgtEl>
                                          <p:spTgt spid="4">
                                            <p:txEl>
                                              <p:pRg st="0" end="0"/>
                                            </p:txEl>
                                          </p:spTgt>
                                        </p:tgtEl>
                                        <p:attrNameLst>
                                          <p:attrName>fillcolor</p:attrName>
                                        </p:attrNameLst>
                                      </p:cBhvr>
                                      <p:by>
                                        <p:hsl h="0" s="-12549" l="-25098"/>
                                      </p:by>
                                    </p:animClr>
                                    <p:animClr clrSpc="hsl" dir="cw">
                                      <p:cBhvr>
                                        <p:cTn id="8" dur="500" fill="hold"/>
                                        <p:tgtEl>
                                          <p:spTgt spid="4">
                                            <p:txEl>
                                              <p:pRg st="0" end="0"/>
                                            </p:txEl>
                                          </p:spTgt>
                                        </p:tgtEl>
                                        <p:attrNameLst>
                                          <p:attrName>stroke.color</p:attrName>
                                        </p:attrNameLst>
                                      </p:cBhvr>
                                      <p:by>
                                        <p:hsl h="0" s="-12549" l="-25098"/>
                                      </p:by>
                                    </p:animClr>
                                    <p:set>
                                      <p:cBhvr>
                                        <p:cTn id="9" dur="500" fill="hold"/>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1" nodeType="withEffect">
                                  <p:stCondLst>
                                    <p:cond delay="0"/>
                                  </p:stCondLst>
                                  <p:iterate type="lt">
                                    <p:tmAbs val="0"/>
                                  </p:iterate>
                                  <p:childTnLst>
                                    <p:set>
                                      <p:cBhvr>
                                        <p:cTn id="15" dur="1" fill="hold">
                                          <p:stCondLst>
                                            <p:cond delay="0"/>
                                          </p:stCondLst>
                                        </p:cTn>
                                        <p:tgtEl>
                                          <p:spTgt spid="14">
                                            <p:txEl>
                                              <p:pRg st="0" end="0"/>
                                            </p:txEl>
                                          </p:spTgt>
                                        </p:tgtEl>
                                        <p:attrNameLst>
                                          <p:attrName>style.visibility</p:attrName>
                                        </p:attrNameLst>
                                      </p:cBhvr>
                                      <p:to>
                                        <p:strVal val="visible"/>
                                      </p:to>
                                    </p:set>
                                  </p:childTnLst>
                                </p:cTn>
                              </p:par>
                              <p:par>
                                <p:cTn id="16" presetID="16" presetClass="emph" presetSubtype="0" fill="hold" nodeType="withEffect">
                                  <p:stCondLst>
                                    <p:cond delay="0"/>
                                  </p:stCondLst>
                                  <p:iterate type="lt">
                                    <p:tmPct val="4000"/>
                                  </p:iterate>
                                  <p:childTnLst>
                                    <p:set>
                                      <p:cBhvr override="childStyle">
                                        <p:cTn id="17" dur="500" fill="hold"/>
                                        <p:tgtEl>
                                          <p:spTgt spid="14">
                                            <p:txEl>
                                              <p:pRg st="0" end="0"/>
                                            </p:txEl>
                                          </p:spTgt>
                                        </p:tgtEl>
                                        <p:attrNameLst>
                                          <p:attrName>style.color</p:attrName>
                                        </p:attrNameLst>
                                      </p:cBhvr>
                                      <p:to>
                                        <p:clrVal>
                                          <a:srgbClr val="55554A"/>
                                        </p:clrVal>
                                      </p:to>
                                    </p:set>
                                    <p:set>
                                      <p:cBhvr>
                                        <p:cTn id="18" dur="500" fill="hold"/>
                                        <p:tgtEl>
                                          <p:spTgt spid="14">
                                            <p:txEl>
                                              <p:pRg st="0" end="0"/>
                                            </p:txEl>
                                          </p:spTgt>
                                        </p:tgtEl>
                                        <p:attrNameLst>
                                          <p:attrName>fillcolor</p:attrName>
                                        </p:attrNameLst>
                                      </p:cBhvr>
                                      <p:to>
                                        <p:clrVal>
                                          <a:srgbClr val="55554A"/>
                                        </p:clrVal>
                                      </p:to>
                                    </p:set>
                                    <p:set>
                                      <p:cBhvr>
                                        <p:cTn id="19" dur="500" fill="hold"/>
                                        <p:tgtEl>
                                          <p:spTgt spid="14">
                                            <p:txEl>
                                              <p:pRg st="0" end="0"/>
                                            </p:txEl>
                                          </p:spTgt>
                                        </p:tgtEl>
                                        <p:attrNameLst>
                                          <p:attrName>fill.type</p:attrName>
                                        </p:attrNameLst>
                                      </p:cBhvr>
                                      <p:to>
                                        <p:strVal val="solid"/>
                                      </p:to>
                                    </p:set>
                                  </p:childTnLst>
                                </p:cTn>
                              </p:par>
                              <p:par>
                                <p:cTn id="20" presetID="21"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childTnLst>
                                </p:cTn>
                              </p:par>
                              <p:par>
                                <p:cTn id="31" presetID="1" presetClass="exit" presetSubtype="0" fill="hold" grpId="0" nodeType="withEffect">
                                  <p:stCondLst>
                                    <p:cond delay="0"/>
                                  </p:stCondLst>
                                  <p:iterate type="lt">
                                    <p:tmAbs val="0"/>
                                  </p:iterate>
                                  <p:childTnLst>
                                    <p:set>
                                      <p:cBhvr>
                                        <p:cTn id="32" dur="1" fill="hold">
                                          <p:stCondLst>
                                            <p:cond delay="0"/>
                                          </p:stCondLst>
                                        </p:cTn>
                                        <p:tgtEl>
                                          <p:spTgt spid="14">
                                            <p:txEl>
                                              <p:pRg st="0" end="0"/>
                                            </p:txEl>
                                          </p:spTgt>
                                        </p:tgtEl>
                                        <p:attrNameLst>
                                          <p:attrName>style.visibility</p:attrName>
                                        </p:attrNameLst>
                                      </p:cBhvr>
                                      <p:to>
                                        <p:strVal val="hidden"/>
                                      </p:to>
                                    </p:set>
                                  </p:childTnLst>
                                </p:cTn>
                              </p:par>
                            </p:childTnLst>
                          </p:cTn>
                        </p:par>
                        <p:par>
                          <p:cTn id="33" fill="hold">
                            <p:stCondLst>
                              <p:cond delay="0"/>
                            </p:stCondLst>
                            <p:childTnLst>
                              <p:par>
                                <p:cTn id="34" presetID="21" presetClass="entr" presetSubtype="1" fill="hold" grpId="0" nodeType="afterEffect">
                                  <p:stCondLst>
                                    <p:cond delay="250"/>
                                  </p:stCondLst>
                                  <p:childTnLst>
                                    <p:set>
                                      <p:cBhvr>
                                        <p:cTn id="35" dur="1" fill="hold">
                                          <p:stCondLst>
                                            <p:cond delay="0"/>
                                          </p:stCondLst>
                                        </p:cTn>
                                        <p:tgtEl>
                                          <p:spTgt spid="5"/>
                                        </p:tgtEl>
                                        <p:attrNameLst>
                                          <p:attrName>style.visibility</p:attrName>
                                        </p:attrNameLst>
                                      </p:cBhvr>
                                      <p:to>
                                        <p:strVal val="visible"/>
                                      </p:to>
                                    </p:set>
                                    <p:animEffect transition="in" filter="wheel(1)">
                                      <p:cBhvr>
                                        <p:cTn id="36" dur="2000"/>
                                        <p:tgtEl>
                                          <p:spTgt spid="5"/>
                                        </p:tgtEl>
                                      </p:cBhvr>
                                    </p:animEffect>
                                  </p:childTnLst>
                                </p:cTn>
                              </p:par>
                              <p:par>
                                <p:cTn id="37" presetID="21" presetClass="entr" presetSubtype="1" fill="hold" grpId="0" nodeType="withEffect">
                                  <p:stCondLst>
                                    <p:cond delay="250"/>
                                  </p:stCondLst>
                                  <p:childTnLst>
                                    <p:set>
                                      <p:cBhvr>
                                        <p:cTn id="38" dur="1" fill="hold">
                                          <p:stCondLst>
                                            <p:cond delay="0"/>
                                          </p:stCondLst>
                                        </p:cTn>
                                        <p:tgtEl>
                                          <p:spTgt spid="13"/>
                                        </p:tgtEl>
                                        <p:attrNameLst>
                                          <p:attrName>style.visibility</p:attrName>
                                        </p:attrNameLst>
                                      </p:cBhvr>
                                      <p:to>
                                        <p:strVal val="visible"/>
                                      </p:to>
                                    </p:set>
                                    <p:animEffect transition="in" filter="wheel(1)">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5"/>
                                        </p:tgtEl>
                                        <p:attrNameLst>
                                          <p:attrName>style.visibility</p:attrName>
                                        </p:attrNameLst>
                                      </p:cBhvr>
                                      <p:to>
                                        <p:strVal val="hidden"/>
                                      </p:to>
                                    </p:set>
                                  </p:childTnLst>
                                </p:cTn>
                              </p:par>
                            </p:childTnLst>
                          </p:cTn>
                        </p:par>
                        <p:par>
                          <p:cTn id="46" fill="hold">
                            <p:stCondLst>
                              <p:cond delay="0"/>
                            </p:stCondLst>
                            <p:childTnLst>
                              <p:par>
                                <p:cTn id="47" presetID="21"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heel(1)">
                                      <p:cBhvr>
                                        <p:cTn id="4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5" grpId="0" animBg="1"/>
      <p:bldP spid="5" grpId="1" animBg="1"/>
      <p:bldP spid="17" grpId="0" animBg="1"/>
      <p:bldP spid="14" grpId="0" build="allAtOnce"/>
      <p:bldP spid="14" grpId="1"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grpSp>
        <p:nvGrpSpPr>
          <p:cNvPr id="11" name="Group 10"/>
          <p:cNvGrpSpPr/>
          <p:nvPr/>
        </p:nvGrpSpPr>
        <p:grpSpPr>
          <a:xfrm>
            <a:off x="674569" y="2067112"/>
            <a:ext cx="5371389" cy="1840757"/>
            <a:chOff x="674569" y="2067112"/>
            <a:chExt cx="5371389" cy="1840757"/>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69" y="2067112"/>
              <a:ext cx="5371389" cy="1840757"/>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a:off x="2343505" y="2087022"/>
              <a:ext cx="870544" cy="10589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3373911" y="3001138"/>
            <a:ext cx="2685695" cy="11055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2266950" y="3424627"/>
            <a:ext cx="6444113" cy="1590675"/>
            <a:chOff x="2266950" y="3424627"/>
            <a:chExt cx="6444113" cy="1590675"/>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3424627"/>
              <a:ext cx="6444113" cy="1590675"/>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214049" y="3445099"/>
              <a:ext cx="1030406" cy="105890"/>
            </a:xfrm>
            <a:prstGeom prst="rect">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9" name="Shape 339"/>
          <p:cNvSpPr txBox="1">
            <a:spLocks noGrp="1"/>
          </p:cNvSpPr>
          <p:nvPr>
            <p:ph type="title"/>
          </p:nvPr>
        </p:nvSpPr>
        <p:spPr>
          <a:xfrm>
            <a:off x="0" y="-109550"/>
            <a:ext cx="9144000" cy="1283718"/>
          </a:xfrm>
          <a:prstGeom prst="rect">
            <a:avLst/>
          </a:prstGeom>
        </p:spPr>
        <p:txBody>
          <a:bodyPr lIns="91425" tIns="91425" rIns="91425" bIns="91425" anchor="t" anchorCtr="0">
            <a:noAutofit/>
          </a:bodyPr>
          <a:lstStyle/>
          <a:p>
            <a:pPr lvl="0">
              <a:lnSpc>
                <a:spcPct val="150000"/>
              </a:lnSpc>
              <a:spcBef>
                <a:spcPts val="0"/>
              </a:spcBef>
              <a:buNone/>
            </a:pPr>
            <a:r>
              <a:rPr lang="en" dirty="0" smtClean="0"/>
              <a:t>Potential Errors</a:t>
            </a:r>
            <a:endParaRPr lang="en" dirty="0"/>
          </a:p>
          <a:p>
            <a:pPr lvl="0">
              <a:spcBef>
                <a:spcPts val="0"/>
              </a:spcBef>
              <a:buNone/>
            </a:pPr>
            <a:endParaRPr dirty="0"/>
          </a:p>
        </p:txBody>
      </p:sp>
      <p:sp>
        <p:nvSpPr>
          <p:cNvPr id="4" name="Shape 188"/>
          <p:cNvSpPr txBox="1">
            <a:spLocks noGrp="1"/>
          </p:cNvSpPr>
          <p:nvPr>
            <p:ph type="body" idx="1"/>
          </p:nvPr>
        </p:nvSpPr>
        <p:spPr>
          <a:xfrm>
            <a:off x="0" y="1406964"/>
            <a:ext cx="9143999" cy="677032"/>
          </a:xfrm>
          <a:prstGeom prst="rect">
            <a:avLst/>
          </a:prstGeom>
        </p:spPr>
        <p:txBody>
          <a:bodyPr lIns="91425" tIns="91425" rIns="91425" bIns="91425" anchor="t" anchorCtr="0">
            <a:noAutofit/>
          </a:bodyPr>
          <a:lstStyle/>
          <a:p>
            <a:pPr marL="228600" lvl="0" indent="0" algn="ctr">
              <a:spcAft>
                <a:spcPts val="600"/>
              </a:spcAft>
              <a:buNone/>
            </a:pPr>
            <a:r>
              <a:rPr lang="en-US" sz="1600" b="1" i="1" spc="20" dirty="0" smtClean="0"/>
              <a:t>PS3091</a:t>
            </a:r>
            <a:r>
              <a:rPr lang="en-US" sz="1600" b="1" i="1" spc="20" dirty="0"/>
              <a:t>: A Preschool student w/disability record (5786) can only have an associated </a:t>
            </a:r>
            <a:r>
              <a:rPr lang="en-US" sz="1600" b="1" i="1" spc="20" dirty="0" smtClean="0"/>
              <a:t/>
            </a:r>
            <a:br>
              <a:rPr lang="en-US" sz="1600" b="1" i="1" spc="20" dirty="0" smtClean="0"/>
            </a:br>
            <a:r>
              <a:rPr lang="en-US" sz="1600" b="1" i="1" spc="20" dirty="0" smtClean="0"/>
              <a:t>0011/5905 </a:t>
            </a:r>
            <a:r>
              <a:rPr lang="en-US" sz="1600" b="1" i="1" spc="20" dirty="0"/>
              <a:t>enrollment grade ordinal of PREKF, PREKH, or PRES during the same time period.</a:t>
            </a:r>
          </a:p>
          <a:p>
            <a:pPr marL="228600" lvl="0" indent="0" algn="ctr">
              <a:spcAft>
                <a:spcPts val="600"/>
              </a:spcAft>
              <a:buNone/>
            </a:pPr>
            <a:endParaRPr lang="en-US" sz="1600" b="1" i="1" spc="20" dirty="0"/>
          </a:p>
          <a:p>
            <a:pPr marL="228600" lvl="0" indent="0" algn="ctr">
              <a:spcAft>
                <a:spcPts val="600"/>
              </a:spcAft>
              <a:buNone/>
            </a:pPr>
            <a:endParaRPr lang="en-US" sz="1600" b="1" i="1" spc="20" dirty="0"/>
          </a:p>
          <a:p>
            <a:pPr marL="228600" lvl="0" indent="0" algn="ctr">
              <a:spcAft>
                <a:spcPts val="600"/>
              </a:spcAft>
              <a:buNone/>
            </a:pPr>
            <a:endParaRPr lang="en-US" sz="1600" b="1" i="1" spc="20" dirty="0"/>
          </a:p>
          <a:p>
            <a:pPr marL="228600" lvl="0" indent="0" algn="ctr">
              <a:spcAft>
                <a:spcPts val="600"/>
              </a:spcAft>
              <a:buNone/>
            </a:pPr>
            <a:r>
              <a:rPr lang="en-US" sz="1600" b="1" i="1" dirty="0" smtClean="0"/>
              <a:t> </a:t>
            </a:r>
          </a:p>
          <a:p>
            <a:pPr marL="228600" lvl="0" indent="0">
              <a:spcAft>
                <a:spcPts val="600"/>
              </a:spcAft>
              <a:buNone/>
            </a:pPr>
            <a:endParaRPr lang="en-US" sz="1600" b="1" dirty="0"/>
          </a:p>
          <a:p>
            <a:pPr marL="228600" lvl="0" indent="0">
              <a:spcAft>
                <a:spcPts val="600"/>
              </a:spcAft>
              <a:buNone/>
            </a:pPr>
            <a:endParaRPr lang="en-US" sz="1600" b="1" dirty="0"/>
          </a:p>
          <a:p>
            <a:pPr marL="228600" lvl="0" indent="0">
              <a:spcAft>
                <a:spcPts val="600"/>
              </a:spcAft>
              <a:buNone/>
            </a:pPr>
            <a:endParaRPr lang="en-US" sz="1600" b="1" dirty="0"/>
          </a:p>
          <a:p>
            <a:pPr marL="228600" lvl="0" indent="0" rtl="0">
              <a:spcBef>
                <a:spcPts val="0"/>
              </a:spcBef>
              <a:spcAft>
                <a:spcPts val="600"/>
              </a:spcAft>
              <a:buNone/>
            </a:pPr>
            <a:endParaRPr lang="en" dirty="0" smtClean="0"/>
          </a:p>
          <a:p>
            <a:pPr lvl="0">
              <a:spcBef>
                <a:spcPts val="0"/>
              </a:spcBef>
              <a:spcAft>
                <a:spcPts val="0"/>
              </a:spcAft>
              <a:buNone/>
            </a:pPr>
            <a:endParaRPr dirty="0"/>
          </a:p>
        </p:txBody>
      </p:sp>
      <p:grpSp>
        <p:nvGrpSpPr>
          <p:cNvPr id="12" name="Group 11"/>
          <p:cNvGrpSpPr/>
          <p:nvPr/>
        </p:nvGrpSpPr>
        <p:grpSpPr>
          <a:xfrm>
            <a:off x="7280696" y="3056414"/>
            <a:ext cx="1782074" cy="1163550"/>
            <a:chOff x="7280696" y="3056414"/>
            <a:chExt cx="1782074" cy="1163550"/>
          </a:xfrm>
        </p:grpSpPr>
        <p:cxnSp>
          <p:nvCxnSpPr>
            <p:cNvPr id="8" name="Straight Arrow Connector 7"/>
            <p:cNvCxnSpPr/>
            <p:nvPr/>
          </p:nvCxnSpPr>
          <p:spPr>
            <a:xfrm rot="5400000">
              <a:off x="7557030" y="4015964"/>
              <a:ext cx="206773" cy="2012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7323825" y="3056414"/>
              <a:ext cx="1641541" cy="969802"/>
            </a:xfrm>
            <a:prstGeom prst="round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280696" y="3077296"/>
              <a:ext cx="1782074" cy="954107"/>
            </a:xfrm>
            <a:prstGeom prst="rect">
              <a:avLst/>
            </a:prstGeom>
            <a:noFill/>
          </p:spPr>
          <p:txBody>
            <a:bodyPr wrap="square" rtlCol="0">
              <a:spAutoFit/>
            </a:bodyPr>
            <a:lstStyle/>
            <a:p>
              <a:pPr algn="ctr"/>
              <a:r>
                <a:rPr lang="en-US" b="1" dirty="0" smtClean="0">
                  <a:solidFill>
                    <a:schemeClr val="bg1"/>
                  </a:solidFill>
                </a:rPr>
                <a:t>Grade Level </a:t>
              </a:r>
              <a:br>
                <a:rPr lang="en-US" b="1" dirty="0" smtClean="0">
                  <a:solidFill>
                    <a:schemeClr val="bg1"/>
                  </a:solidFill>
                </a:rPr>
              </a:br>
              <a:r>
                <a:rPr lang="en-US" b="1" dirty="0" smtClean="0">
                  <a:solidFill>
                    <a:schemeClr val="bg1"/>
                  </a:solidFill>
                </a:rPr>
                <a:t>can only be </a:t>
              </a:r>
              <a:br>
                <a:rPr lang="en-US" b="1" dirty="0" smtClean="0">
                  <a:solidFill>
                    <a:schemeClr val="bg1"/>
                  </a:solidFill>
                </a:rPr>
              </a:br>
              <a:r>
                <a:rPr lang="en-US" b="1" dirty="0" smtClean="0">
                  <a:solidFill>
                    <a:schemeClr val="bg1"/>
                  </a:solidFill>
                </a:rPr>
                <a:t>reported as </a:t>
              </a:r>
              <a:br>
                <a:rPr lang="en-US" b="1" dirty="0" smtClean="0">
                  <a:solidFill>
                    <a:schemeClr val="bg1"/>
                  </a:solidFill>
                </a:rPr>
              </a:br>
              <a:r>
                <a:rPr lang="en-US" b="1" dirty="0" smtClean="0">
                  <a:solidFill>
                    <a:schemeClr val="bg1"/>
                  </a:solidFill>
                </a:rPr>
                <a:t>PS, PKF, or PKH.</a:t>
              </a:r>
              <a:endParaRPr lang="en-US" b="1" dirty="0">
                <a:solidFill>
                  <a:schemeClr val="bg1"/>
                </a:solidFill>
              </a:endParaRPr>
            </a:p>
          </p:txBody>
        </p:sp>
      </p:grpSp>
      <p:cxnSp>
        <p:nvCxnSpPr>
          <p:cNvPr id="16" name="Straight Connector 15"/>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extLst>
      <p:ext uri="{BB962C8B-B14F-4D97-AF65-F5344CB8AC3E}">
        <p14:creationId xmlns:p14="http://schemas.microsoft.com/office/powerpoint/2010/main" val="384937520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75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Shape 339"/>
          <p:cNvSpPr txBox="1">
            <a:spLocks noGrp="1"/>
          </p:cNvSpPr>
          <p:nvPr>
            <p:ph type="title"/>
          </p:nvPr>
        </p:nvSpPr>
        <p:spPr>
          <a:xfrm>
            <a:off x="0" y="-109550"/>
            <a:ext cx="9144000" cy="1283718"/>
          </a:xfrm>
          <a:prstGeom prst="rect">
            <a:avLst/>
          </a:prstGeom>
        </p:spPr>
        <p:txBody>
          <a:bodyPr lIns="91425" tIns="91425" rIns="91425" bIns="91425" anchor="t" anchorCtr="0">
            <a:noAutofit/>
          </a:bodyPr>
          <a:lstStyle/>
          <a:p>
            <a:pPr lvl="0">
              <a:lnSpc>
                <a:spcPct val="150000"/>
              </a:lnSpc>
              <a:spcBef>
                <a:spcPts val="0"/>
              </a:spcBef>
              <a:buNone/>
            </a:pPr>
            <a:r>
              <a:rPr lang="en" dirty="0" smtClean="0"/>
              <a:t>Potential Errors</a:t>
            </a:r>
            <a:endParaRPr lang="en" dirty="0"/>
          </a:p>
          <a:p>
            <a:pPr lvl="0">
              <a:spcBef>
                <a:spcPts val="0"/>
              </a:spcBef>
              <a:buNone/>
            </a:pPr>
            <a:endParaRPr dirty="0"/>
          </a:p>
        </p:txBody>
      </p:sp>
      <p:sp>
        <p:nvSpPr>
          <p:cNvPr id="4" name="Shape 188"/>
          <p:cNvSpPr txBox="1">
            <a:spLocks noGrp="1"/>
          </p:cNvSpPr>
          <p:nvPr>
            <p:ph type="body" idx="1"/>
          </p:nvPr>
        </p:nvSpPr>
        <p:spPr>
          <a:xfrm>
            <a:off x="0" y="1254301"/>
            <a:ext cx="9143999" cy="677032"/>
          </a:xfrm>
          <a:prstGeom prst="rect">
            <a:avLst/>
          </a:prstGeom>
        </p:spPr>
        <p:txBody>
          <a:bodyPr lIns="91425" tIns="91425" rIns="91425" bIns="91425" anchor="t" anchorCtr="0">
            <a:noAutofit/>
          </a:bodyPr>
          <a:lstStyle/>
          <a:p>
            <a:pPr marL="228600" lvl="0" indent="0" algn="ctr">
              <a:spcAft>
                <a:spcPts val="600"/>
              </a:spcAft>
              <a:buNone/>
            </a:pPr>
            <a:r>
              <a:rPr lang="en-US" sz="1600" b="1" i="1" spc="20" dirty="0"/>
              <a:t>SS4015: EOY snapshots require a 5786 disability record at some point during the school year. </a:t>
            </a:r>
          </a:p>
          <a:p>
            <a:pPr marL="228600" lvl="0" indent="0" rtl="0">
              <a:spcBef>
                <a:spcPts val="0"/>
              </a:spcBef>
              <a:spcAft>
                <a:spcPts val="600"/>
              </a:spcAft>
              <a:buNone/>
            </a:pPr>
            <a:endParaRPr lang="en" dirty="0" smtClean="0"/>
          </a:p>
          <a:p>
            <a:pPr lvl="0">
              <a:spcBef>
                <a:spcPts val="0"/>
              </a:spcBef>
              <a:spcAft>
                <a:spcPts val="0"/>
              </a:spcAft>
              <a:buNone/>
            </a:pPr>
            <a:endParaRP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4" y="1676600"/>
            <a:ext cx="7407405" cy="1801381"/>
          </a:xfrm>
          <a:prstGeom prst="rect">
            <a:avLst/>
          </a:prstGeom>
          <a:noFill/>
          <a:ln w="1905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598" y="3244034"/>
            <a:ext cx="5200342" cy="1819739"/>
          </a:xfrm>
          <a:prstGeom prst="rect">
            <a:avLst/>
          </a:prstGeom>
          <a:noFill/>
          <a:ln w="12700">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340492" y="3859617"/>
            <a:ext cx="3317108" cy="815608"/>
            <a:chOff x="340492" y="3859617"/>
            <a:chExt cx="3317108" cy="815608"/>
          </a:xfrm>
        </p:grpSpPr>
        <p:sp>
          <p:nvSpPr>
            <p:cNvPr id="3" name="TextBox 2"/>
            <p:cNvSpPr txBox="1"/>
            <p:nvPr/>
          </p:nvSpPr>
          <p:spPr>
            <a:xfrm>
              <a:off x="340492" y="3859617"/>
              <a:ext cx="3153427" cy="815608"/>
            </a:xfrm>
            <a:prstGeom prst="rect">
              <a:avLst/>
            </a:prstGeom>
            <a:noFill/>
          </p:spPr>
          <p:txBody>
            <a:bodyPr wrap="none" rtlCol="0">
              <a:spAutoFit/>
            </a:bodyPr>
            <a:lstStyle/>
            <a:p>
              <a:pPr marL="228600" lvl="0">
                <a:spcAft>
                  <a:spcPts val="600"/>
                </a:spcAft>
              </a:pPr>
              <a:r>
                <a:rPr lang="en-US" b="1" dirty="0" smtClean="0"/>
                <a:t>An </a:t>
              </a:r>
              <a:r>
                <a:rPr lang="en-US" b="1" dirty="0"/>
                <a:t>SE EOY Snapshot Record </a:t>
              </a:r>
              <a:br>
                <a:rPr lang="en-US" b="1" dirty="0"/>
              </a:br>
              <a:r>
                <a:rPr lang="en-US" b="1" dirty="0"/>
                <a:t>requires a 5786 program </a:t>
              </a:r>
              <a:r>
                <a:rPr lang="en-US" b="1" dirty="0" smtClean="0"/>
                <a:t>record.</a:t>
              </a:r>
              <a:endParaRPr lang="en-US" b="1" dirty="0"/>
            </a:p>
            <a:p>
              <a:endParaRPr lang="en-US" dirty="0"/>
            </a:p>
          </p:txBody>
        </p:sp>
        <p:cxnSp>
          <p:nvCxnSpPr>
            <p:cNvPr id="6" name="Straight Arrow Connector 5"/>
            <p:cNvCxnSpPr/>
            <p:nvPr/>
          </p:nvCxnSpPr>
          <p:spPr>
            <a:xfrm>
              <a:off x="680483" y="4412513"/>
              <a:ext cx="2977117" cy="0"/>
            </a:xfrm>
            <a:prstGeom prst="straightConnector1">
              <a:avLst/>
            </a:prstGeom>
            <a:ln w="19050">
              <a:prstDash val="lgDashDot"/>
              <a:tailEnd type="arrow"/>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extLst>
      <p:ext uri="{BB962C8B-B14F-4D97-AF65-F5344CB8AC3E}">
        <p14:creationId xmlns:p14="http://schemas.microsoft.com/office/powerpoint/2010/main" val="141421634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nodeType="afterEffect">
                                  <p:stCondLst>
                                    <p:cond delay="0"/>
                                  </p:stCondLst>
                                  <p:childTnLst>
                                    <p:animClr clrSpc="hsl" dir="cw">
                                      <p:cBhvr override="childStyle">
                                        <p:cTn id="6" dur="500" fill="hold"/>
                                        <p:tgtEl>
                                          <p:spTgt spid="4">
                                            <p:txEl>
                                              <p:pRg st="0" end="0"/>
                                            </p:txEl>
                                          </p:spTgt>
                                        </p:tgtEl>
                                        <p:attrNameLst>
                                          <p:attrName>style.color</p:attrName>
                                        </p:attrNameLst>
                                      </p:cBhvr>
                                      <p:by>
                                        <p:hsl h="0" s="-12549" l="-25098"/>
                                      </p:by>
                                    </p:animClr>
                                    <p:animClr clrSpc="hsl" dir="cw">
                                      <p:cBhvr>
                                        <p:cTn id="7" dur="500" fill="hold"/>
                                        <p:tgtEl>
                                          <p:spTgt spid="4">
                                            <p:txEl>
                                              <p:pRg st="0" end="0"/>
                                            </p:txEl>
                                          </p:spTgt>
                                        </p:tgtEl>
                                        <p:attrNameLst>
                                          <p:attrName>fillcolor</p:attrName>
                                        </p:attrNameLst>
                                      </p:cBhvr>
                                      <p:by>
                                        <p:hsl h="0" s="-12549" l="-25098"/>
                                      </p:by>
                                    </p:animClr>
                                    <p:animClr clrSpc="hsl" dir="cw">
                                      <p:cBhvr>
                                        <p:cTn id="8" dur="500" fill="hold"/>
                                        <p:tgtEl>
                                          <p:spTgt spid="4">
                                            <p:txEl>
                                              <p:pRg st="0" end="0"/>
                                            </p:txEl>
                                          </p:spTgt>
                                        </p:tgtEl>
                                        <p:attrNameLst>
                                          <p:attrName>stroke.color</p:attrName>
                                        </p:attrNameLst>
                                      </p:cBhvr>
                                      <p:by>
                                        <p:hsl h="0" s="-12549" l="-25098"/>
                                      </p:by>
                                    </p:animClr>
                                    <p:set>
                                      <p:cBhvr>
                                        <p:cTn id="9" dur="500" fill="hold"/>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500"/>
                                        <p:tgtEl>
                                          <p:spTgt spid="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this data show up?</a:t>
            </a:r>
            <a:endParaRPr lang="en-US" dirty="0"/>
          </a:p>
        </p:txBody>
      </p:sp>
    </p:spTree>
    <p:extLst>
      <p:ext uri="{BB962C8B-B14F-4D97-AF65-F5344CB8AC3E}">
        <p14:creationId xmlns:p14="http://schemas.microsoft.com/office/powerpoint/2010/main" val="1253137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0" y="103909"/>
            <a:ext cx="9144000" cy="872836"/>
          </a:xfrm>
          <a:prstGeom prst="rect">
            <a:avLst/>
          </a:prstGeom>
        </p:spPr>
        <p:txBody>
          <a:bodyPr lIns="91425" tIns="91425" rIns="91425" bIns="91425" anchor="t" anchorCtr="0">
            <a:noAutofit/>
          </a:bodyPr>
          <a:lstStyle/>
          <a:p>
            <a:pPr lvl="0">
              <a:spcBef>
                <a:spcPts val="0"/>
              </a:spcBef>
              <a:buNone/>
            </a:pPr>
            <a:r>
              <a:rPr lang="en" dirty="0" smtClean="0"/>
              <a:t>Cognos Level </a:t>
            </a:r>
            <a:r>
              <a:rPr lang="en" smtClean="0"/>
              <a:t>2 Report</a:t>
            </a:r>
            <a:endParaRPr lang="en" dirty="0"/>
          </a:p>
          <a:p>
            <a:pPr lvl="0">
              <a:spcBef>
                <a:spcPts val="0"/>
              </a:spcBef>
              <a:buNone/>
            </a:pPr>
            <a:endParaRPr dirty="0"/>
          </a:p>
        </p:txBody>
      </p:sp>
      <p:sp>
        <p:nvSpPr>
          <p:cNvPr id="3" name="Shape 188"/>
          <p:cNvSpPr txBox="1">
            <a:spLocks noGrp="1"/>
          </p:cNvSpPr>
          <p:nvPr>
            <p:ph type="body" idx="1"/>
          </p:nvPr>
        </p:nvSpPr>
        <p:spPr>
          <a:xfrm>
            <a:off x="197427" y="1056075"/>
            <a:ext cx="8634873" cy="4170552"/>
          </a:xfrm>
          <a:prstGeom prst="rect">
            <a:avLst/>
          </a:prstGeom>
        </p:spPr>
        <p:txBody>
          <a:bodyPr lIns="91425" tIns="91425" rIns="91425" bIns="91425" anchor="t" anchorCtr="0">
            <a:noAutofit/>
          </a:bodyPr>
          <a:lstStyle/>
          <a:p>
            <a:pPr marL="228600" lvl="0" indent="0" rtl="0">
              <a:spcBef>
                <a:spcPts val="0"/>
              </a:spcBef>
              <a:spcAft>
                <a:spcPts val="600"/>
              </a:spcAft>
              <a:buNone/>
            </a:pPr>
            <a:r>
              <a:rPr lang="en" b="1" dirty="0"/>
              <a:t>	 </a:t>
            </a:r>
          </a:p>
          <a:p>
            <a:pPr marL="457200" lvl="0" indent="-304800">
              <a:spcAft>
                <a:spcPts val="600"/>
              </a:spcAft>
              <a:buSzPct val="100000"/>
            </a:pPr>
            <a:r>
              <a:rPr lang="en-US" sz="1600" b="1" dirty="0" smtClean="0"/>
              <a:t>SIRS-401 Reasonableness Report</a:t>
            </a:r>
            <a:endParaRPr lang="en-US" sz="1200" b="1" dirty="0"/>
          </a:p>
          <a:p>
            <a:pPr marL="457200" lvl="0" indent="-304800">
              <a:spcBef>
                <a:spcPts val="0"/>
              </a:spcBef>
              <a:spcAft>
                <a:spcPts val="600"/>
              </a:spcAft>
              <a:buSzPct val="100000"/>
            </a:pPr>
            <a:endParaRPr lang="en" sz="12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61" y="1894615"/>
            <a:ext cx="4026914" cy="293668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701" y="1818167"/>
            <a:ext cx="3918955" cy="2968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34813" y="4978422"/>
            <a:ext cx="3737965" cy="16632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
        <p:nvSpPr>
          <p:cNvPr id="5" name="Rectangle 4"/>
          <p:cNvSpPr/>
          <p:nvPr/>
        </p:nvSpPr>
        <p:spPr>
          <a:xfrm>
            <a:off x="1080179" y="3487542"/>
            <a:ext cx="3368454" cy="1793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080198" y="3666905"/>
            <a:ext cx="3370077" cy="2117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004614" y="3487543"/>
            <a:ext cx="3274115" cy="1951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006294" y="3700754"/>
            <a:ext cx="3274115" cy="19518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228625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par>
                                <p:cTn id="7" presetID="42" presetClass="path" presetSubtype="0" accel="50000" decel="50000" fill="hold" nodeType="withEffect">
                                  <p:stCondLst>
                                    <p:cond delay="0"/>
                                  </p:stCondLst>
                                  <p:childTnLst>
                                    <p:animMotion origin="layout" path="M 0.00764 0.05866 L 0.17084 0.0003 " pathEditMode="relative" rAng="0" ptsTypes="AA">
                                      <p:cBhvr>
                                        <p:cTn id="8" dur="2000" fill="hold"/>
                                        <p:tgtEl>
                                          <p:spTgt spid="3074"/>
                                        </p:tgtEl>
                                        <p:attrNameLst>
                                          <p:attrName>ppt_x</p:attrName>
                                          <p:attrName>ppt_y</p:attrName>
                                        </p:attrNameLst>
                                      </p:cBhvr>
                                      <p:rCtr x="8160" y="-2933"/>
                                    </p:animMotion>
                                  </p:childTnLst>
                                </p:cTn>
                              </p:par>
                              <p:par>
                                <p:cTn id="9" presetID="1" presetClass="exit" presetSubtype="0" fill="hold" nodeType="withEffect">
                                  <p:stCondLst>
                                    <p:cond delay="25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3" nodeType="withEffect">
                                  <p:stCondLst>
                                    <p:cond delay="25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xit" presetSubtype="0" fill="hold" grpId="0" nodeType="withEffect">
                                  <p:stCondLst>
                                    <p:cond delay="25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par>
                          <p:cTn id="19" fill="hold">
                            <p:stCondLst>
                              <p:cond delay="4000"/>
                            </p:stCondLst>
                            <p:childTnLst>
                              <p:par>
                                <p:cTn id="20" presetID="21"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074"/>
                                        </p:tgtEl>
                                      </p:cBhvr>
                                    </p:animEffect>
                                    <p:set>
                                      <p:cBhvr>
                                        <p:cTn id="27" dur="1" fill="hold">
                                          <p:stCondLst>
                                            <p:cond delay="499"/>
                                          </p:stCondLst>
                                        </p:cTn>
                                        <p:tgtEl>
                                          <p:spTgt spid="3074"/>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childTnLst>
                                </p:cTn>
                              </p:par>
                              <p:par>
                                <p:cTn id="35" presetID="6" presetClass="emph" presetSubtype="0" fill="hold" nodeType="withEffect">
                                  <p:stCondLst>
                                    <p:cond delay="0"/>
                                  </p:stCondLst>
                                  <p:childTnLst>
                                    <p:animScale>
                                      <p:cBhvr>
                                        <p:cTn id="36" dur="2000" fill="hold"/>
                                        <p:tgtEl>
                                          <p:spTgt spid="2"/>
                                        </p:tgtEl>
                                      </p:cBhvr>
                                      <p:by x="150000" y="150000"/>
                                    </p:animScale>
                                  </p:childTnLst>
                                </p:cTn>
                              </p:par>
                            </p:childTnLst>
                          </p:cTn>
                        </p:par>
                        <p:par>
                          <p:cTn id="37" fill="hold">
                            <p:stCondLst>
                              <p:cond delay="2000"/>
                            </p:stCondLst>
                            <p:childTnLst>
                              <p:par>
                                <p:cTn id="38" presetID="35" presetClass="path" presetSubtype="0" accel="50000" decel="50000" fill="hold" nodeType="afterEffect">
                                  <p:stCondLst>
                                    <p:cond delay="0"/>
                                  </p:stCondLst>
                                  <p:childTnLst>
                                    <p:animMotion origin="layout" path="M -0.09358 -0.03209 L -0.225 -0.04443 " pathEditMode="relative" rAng="0" ptsTypes="AA">
                                      <p:cBhvr>
                                        <p:cTn id="39" dur="2000" fill="hold"/>
                                        <p:tgtEl>
                                          <p:spTgt spid="2"/>
                                        </p:tgtEl>
                                        <p:attrNameLst>
                                          <p:attrName>ppt_x</p:attrName>
                                          <p:attrName>ppt_y</p:attrName>
                                        </p:attrNameLst>
                                      </p:cBhvr>
                                      <p:rCtr x="-6580" y="-617"/>
                                    </p:animMotion>
                                  </p:childTnLst>
                                </p:cTn>
                              </p:par>
                            </p:childTnLst>
                          </p:cTn>
                        </p:par>
                        <p:par>
                          <p:cTn id="40" fill="hold">
                            <p:stCondLst>
                              <p:cond delay="4000"/>
                            </p:stCondLst>
                            <p:childTnLst>
                              <p:par>
                                <p:cTn id="41" presetID="21"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2000"/>
                                        <p:tgtEl>
                                          <p:spTgt spid="11"/>
                                        </p:tgtEl>
                                      </p:cBhvr>
                                    </p:animEffect>
                                  </p:childTnLst>
                                </p:cTn>
                              </p:par>
                            </p:childTnLst>
                          </p:cTn>
                        </p:par>
                        <p:par>
                          <p:cTn id="44" fill="hold">
                            <p:stCondLst>
                              <p:cond delay="6000"/>
                            </p:stCondLst>
                            <p:childTnLst>
                              <p:par>
                                <p:cTn id="45" presetID="21"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heel(1)">
                                      <p:cBhvr>
                                        <p:cTn id="47" dur="2000"/>
                                        <p:tgtEl>
                                          <p:spTgt spid="15"/>
                                        </p:tgtEl>
                                      </p:cBhvr>
                                    </p:animEffect>
                                  </p:childTnLst>
                                </p:cTn>
                              </p:par>
                            </p:childTnLst>
                          </p:cTn>
                        </p:par>
                        <p:par>
                          <p:cTn id="48" fill="hold">
                            <p:stCondLst>
                              <p:cond delay="8000"/>
                            </p:stCondLst>
                            <p:childTnLst>
                              <p:par>
                                <p:cTn id="49" presetID="1" presetClass="entr" presetSubtype="0" fill="hold" grpId="2" nodeType="after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21" presetClass="entr" presetSubtype="1" fill="hold" grpId="1" nodeType="with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heel(1)">
                                      <p:cBhvr>
                                        <p:cTn id="5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12" grpId="0" animBg="1"/>
      <p:bldP spid="12" grpId="1" animBg="1"/>
      <p:bldP spid="11"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7" name="Shape 107"/>
          <p:cNvSpPr txBox="1">
            <a:spLocks noGrp="1"/>
          </p:cNvSpPr>
          <p:nvPr>
            <p:ph type="body" idx="1"/>
          </p:nvPr>
        </p:nvSpPr>
        <p:spPr>
          <a:xfrm>
            <a:off x="311700" y="1285014"/>
            <a:ext cx="8520600" cy="3607935"/>
          </a:xfrm>
          <a:prstGeom prst="rect">
            <a:avLst/>
          </a:prstGeom>
        </p:spPr>
        <p:txBody>
          <a:bodyPr lIns="91425" tIns="91425" rIns="91425" bIns="91425" anchor="t" anchorCtr="0">
            <a:noAutofit/>
          </a:bodyPr>
          <a:lstStyle/>
          <a:p>
            <a:pPr lvl="0">
              <a:spcBef>
                <a:spcPts val="0"/>
              </a:spcBef>
              <a:spcAft>
                <a:spcPts val="300"/>
              </a:spcAft>
              <a:buNone/>
            </a:pPr>
            <a:endParaRPr lang="en" sz="1800" b="1" dirty="0" smtClean="0"/>
          </a:p>
          <a:p>
            <a:pPr lvl="0">
              <a:spcBef>
                <a:spcPts val="0"/>
              </a:spcBef>
              <a:spcAft>
                <a:spcPts val="1200"/>
              </a:spcAft>
              <a:buNone/>
            </a:pPr>
            <a:r>
              <a:rPr lang="en" sz="1600" b="1" dirty="0" smtClean="0"/>
              <a:t>CPSE</a:t>
            </a:r>
            <a:r>
              <a:rPr lang="en" sz="1600" dirty="0" smtClean="0"/>
              <a:t>:</a:t>
            </a:r>
            <a:r>
              <a:rPr lang="en" sz="1600" dirty="0"/>
              <a:t> </a:t>
            </a:r>
            <a:r>
              <a:rPr lang="en" sz="1600" dirty="0" smtClean="0"/>
              <a:t>Committee </a:t>
            </a:r>
            <a:r>
              <a:rPr lang="en" sz="1600" dirty="0"/>
              <a:t>on Preschool Special Education. Determines services for preschool-aged </a:t>
            </a:r>
            <a:r>
              <a:rPr lang="en" sz="1600" dirty="0" smtClean="0"/>
              <a:t>  </a:t>
            </a:r>
            <a:br>
              <a:rPr lang="en" sz="1600" dirty="0" smtClean="0"/>
            </a:br>
            <a:r>
              <a:rPr lang="en" sz="1600" dirty="0" smtClean="0"/>
              <a:t>     students </a:t>
            </a:r>
            <a:r>
              <a:rPr lang="en" sz="1600" dirty="0"/>
              <a:t>with </a:t>
            </a:r>
            <a:r>
              <a:rPr lang="en" sz="1600" dirty="0" smtClean="0"/>
              <a:t>a </a:t>
            </a:r>
            <a:r>
              <a:rPr lang="en" sz="1600" dirty="0"/>
              <a:t>disability (grade PS and PK).</a:t>
            </a:r>
          </a:p>
          <a:p>
            <a:pPr lvl="0">
              <a:spcBef>
                <a:spcPts val="0"/>
              </a:spcBef>
              <a:spcAft>
                <a:spcPts val="1200"/>
              </a:spcAft>
              <a:buNone/>
            </a:pPr>
            <a:r>
              <a:rPr lang="en" sz="1600" b="1" dirty="0" smtClean="0"/>
              <a:t>CSE</a:t>
            </a:r>
            <a:r>
              <a:rPr lang="en" sz="1600" dirty="0" smtClean="0"/>
              <a:t>: Committee </a:t>
            </a:r>
            <a:r>
              <a:rPr lang="en" sz="1600" dirty="0"/>
              <a:t>on Special Education. Oversees services for school-aged students with </a:t>
            </a:r>
            <a:r>
              <a:rPr lang="en" sz="1600" dirty="0" smtClean="0"/>
              <a:t>a</a:t>
            </a:r>
            <a:br>
              <a:rPr lang="en" sz="1600" dirty="0" smtClean="0"/>
            </a:br>
            <a:r>
              <a:rPr lang="en" sz="1600" dirty="0" smtClean="0"/>
              <a:t>  disability </a:t>
            </a:r>
            <a:r>
              <a:rPr lang="en" sz="1600" dirty="0"/>
              <a:t>(</a:t>
            </a:r>
            <a:r>
              <a:rPr lang="en" sz="1600" dirty="0" smtClean="0"/>
              <a:t>Grades K-12</a:t>
            </a:r>
            <a:r>
              <a:rPr lang="en" sz="1600" dirty="0"/>
              <a:t>, 13, &amp; 14</a:t>
            </a:r>
            <a:r>
              <a:rPr lang="en" sz="1600" dirty="0" smtClean="0"/>
              <a:t>).</a:t>
            </a:r>
          </a:p>
          <a:p>
            <a:pPr lvl="0">
              <a:spcBef>
                <a:spcPts val="0"/>
              </a:spcBef>
              <a:spcAft>
                <a:spcPts val="1200"/>
              </a:spcAft>
              <a:buNone/>
            </a:pPr>
            <a:r>
              <a:rPr lang="en" sz="1600" b="1" dirty="0" smtClean="0"/>
              <a:t>PD Data System:</a:t>
            </a:r>
            <a:r>
              <a:rPr lang="en" sz="1600" dirty="0" smtClean="0"/>
              <a:t>  Pupils with Disability Data System.</a:t>
            </a:r>
          </a:p>
          <a:p>
            <a:pPr lvl="0">
              <a:spcBef>
                <a:spcPts val="0"/>
              </a:spcBef>
              <a:spcAft>
                <a:spcPts val="1200"/>
              </a:spcAft>
              <a:buNone/>
            </a:pPr>
            <a:r>
              <a:rPr lang="en" sz="1600" b="1" dirty="0" smtClean="0"/>
              <a:t>PS</a:t>
            </a:r>
            <a:r>
              <a:rPr lang="en" sz="1600" dirty="0" smtClean="0"/>
              <a:t>: Preschool grade ordinal.</a:t>
            </a:r>
          </a:p>
          <a:p>
            <a:pPr lvl="0">
              <a:spcAft>
                <a:spcPts val="1200"/>
              </a:spcAft>
              <a:buNone/>
            </a:pPr>
            <a:r>
              <a:rPr lang="en" sz="1600" b="1" dirty="0" smtClean="0"/>
              <a:t>SEDCAR</a:t>
            </a:r>
            <a:r>
              <a:rPr lang="en" sz="1600" dirty="0" smtClean="0"/>
              <a:t>: </a:t>
            </a:r>
            <a:r>
              <a:rPr lang="en-US" sz="1600" dirty="0" smtClean="0"/>
              <a:t>Special </a:t>
            </a:r>
            <a:r>
              <a:rPr lang="en-US" sz="1600" dirty="0"/>
              <a:t>Education Data Collection, Analysis and </a:t>
            </a:r>
            <a:r>
              <a:rPr lang="en-US" sz="1600" dirty="0" smtClean="0"/>
              <a:t>Reporting.</a:t>
            </a:r>
            <a:endParaRPr lang="en" sz="1600" dirty="0" smtClean="0"/>
          </a:p>
          <a:p>
            <a:pPr lvl="0">
              <a:spcBef>
                <a:spcPts val="0"/>
              </a:spcBef>
              <a:spcAft>
                <a:spcPts val="1200"/>
              </a:spcAft>
              <a:buNone/>
            </a:pPr>
            <a:r>
              <a:rPr lang="en" sz="1600" b="1" dirty="0" smtClean="0"/>
              <a:t>VR</a:t>
            </a:r>
            <a:r>
              <a:rPr lang="en" sz="1600" dirty="0" smtClean="0"/>
              <a:t>: Verification Report.</a:t>
            </a:r>
            <a:endParaRPr lang="en" sz="1600" dirty="0"/>
          </a:p>
        </p:txBody>
      </p:sp>
      <p:cxnSp>
        <p:nvCxnSpPr>
          <p:cNvPr id="12" name="Straight Connector 11"/>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6" name="Shape 106"/>
          <p:cNvSpPr txBox="1">
            <a:spLocks noGrp="1"/>
          </p:cNvSpPr>
          <p:nvPr>
            <p:ph type="title"/>
          </p:nvPr>
        </p:nvSpPr>
        <p:spPr>
          <a:xfrm>
            <a:off x="0" y="139833"/>
            <a:ext cx="9144000" cy="930427"/>
          </a:xfrm>
          <a:prstGeom prst="rect">
            <a:avLst/>
          </a:prstGeom>
        </p:spPr>
        <p:txBody>
          <a:bodyPr lIns="91425" tIns="91425" rIns="91425" bIns="91425" anchor="t" anchorCtr="0">
            <a:noAutofit/>
          </a:bodyPr>
          <a:lstStyle/>
          <a:p>
            <a:pPr lvl="0">
              <a:spcBef>
                <a:spcPts val="0"/>
              </a:spcBef>
              <a:buNone/>
            </a:pPr>
            <a:r>
              <a:rPr lang="en" dirty="0" smtClean="0"/>
              <a:t>Acronyms</a:t>
            </a:r>
            <a:endParaRPr lang="e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Shape 188"/>
          <p:cNvSpPr txBox="1">
            <a:spLocks noGrp="1"/>
          </p:cNvSpPr>
          <p:nvPr>
            <p:ph type="body" idx="1"/>
          </p:nvPr>
        </p:nvSpPr>
        <p:spPr>
          <a:xfrm>
            <a:off x="197427" y="1056075"/>
            <a:ext cx="8634873" cy="4170552"/>
          </a:xfrm>
          <a:prstGeom prst="rect">
            <a:avLst/>
          </a:prstGeom>
        </p:spPr>
        <p:txBody>
          <a:bodyPr lIns="91425" tIns="91425" rIns="91425" bIns="91425" anchor="t" anchorCtr="0">
            <a:noAutofit/>
          </a:bodyPr>
          <a:lstStyle/>
          <a:p>
            <a:pPr marL="228600" lvl="0" indent="0" rtl="0">
              <a:spcBef>
                <a:spcPts val="0"/>
              </a:spcBef>
              <a:spcAft>
                <a:spcPts val="600"/>
              </a:spcAft>
              <a:buNone/>
            </a:pPr>
            <a:r>
              <a:rPr lang="en" b="1" dirty="0"/>
              <a:t>	 </a:t>
            </a:r>
          </a:p>
          <a:p>
            <a:pPr marL="457200" lvl="0" indent="-304800">
              <a:spcAft>
                <a:spcPts val="600"/>
              </a:spcAft>
              <a:buSzPct val="100000"/>
            </a:pPr>
            <a:r>
              <a:rPr lang="en" sz="1600" dirty="0" smtClean="0"/>
              <a:t>VR 1: </a:t>
            </a:r>
            <a:r>
              <a:rPr lang="en-US" sz="1600" dirty="0" smtClean="0"/>
              <a:t>Preschool Child Count Report by Race/Ethnicity</a:t>
            </a:r>
          </a:p>
          <a:p>
            <a:pPr marL="457200" lvl="0" indent="-304800">
              <a:spcAft>
                <a:spcPts val="600"/>
              </a:spcAft>
              <a:buSzPct val="100000"/>
            </a:pPr>
            <a:r>
              <a:rPr lang="en-US" sz="1600" dirty="0" smtClean="0"/>
              <a:t>VR 4: Preschool LRE Setting Report</a:t>
            </a:r>
          </a:p>
          <a:p>
            <a:pPr marL="457200" lvl="0" indent="-304800">
              <a:spcAft>
                <a:spcPts val="600"/>
              </a:spcAft>
              <a:buSzPct val="100000"/>
            </a:pPr>
            <a:r>
              <a:rPr lang="en-US" sz="1600" dirty="0" smtClean="0"/>
              <a:t>VR 6: District Report of Preschool Students by Primary Service Provider</a:t>
            </a:r>
          </a:p>
          <a:p>
            <a:pPr marL="457200" lvl="0" indent="-304800">
              <a:spcAft>
                <a:spcPts val="600"/>
              </a:spcAft>
              <a:buSzPct val="100000"/>
            </a:pPr>
            <a:r>
              <a:rPr lang="en-US" sz="1600" dirty="0" smtClean="0"/>
              <a:t>VR 7: Provider Report of Preschool Students</a:t>
            </a:r>
          </a:p>
          <a:p>
            <a:pPr marL="457200" lvl="0" indent="-304800">
              <a:spcAft>
                <a:spcPts val="600"/>
              </a:spcAft>
              <a:buSzPct val="100000"/>
            </a:pPr>
            <a:r>
              <a:rPr lang="en-US" sz="1600" dirty="0" smtClean="0"/>
              <a:t>VR11: Percent of children (preschool and school age) with parental </a:t>
            </a:r>
            <a:br>
              <a:rPr lang="en-US" sz="1600" dirty="0" smtClean="0"/>
            </a:br>
            <a:r>
              <a:rPr lang="en-US" sz="1600" dirty="0" smtClean="0"/>
              <a:t>consent to evaluate, who were evaluated within State established </a:t>
            </a:r>
            <a:br>
              <a:rPr lang="en-US" sz="1600" dirty="0" smtClean="0"/>
            </a:br>
            <a:r>
              <a:rPr lang="en-US" sz="1600" dirty="0" smtClean="0"/>
              <a:t>timelines. (Indicator 11)</a:t>
            </a:r>
          </a:p>
          <a:p>
            <a:pPr marL="457200" lvl="0" indent="-304800">
              <a:spcAft>
                <a:spcPts val="600"/>
              </a:spcAft>
              <a:buSzPct val="100000"/>
            </a:pPr>
            <a:r>
              <a:rPr lang="en-US" sz="1600" dirty="0" smtClean="0"/>
              <a:t>VR-12: Percent of Children Referred by Part C Prior to Age 3, who are Found Eligible for Part B, and who Have an IEP Developed and Implemented by Their Third Birthday (Indicator 12) </a:t>
            </a:r>
          </a:p>
          <a:p>
            <a:pPr marL="457200" lvl="0" indent="-304800">
              <a:spcAft>
                <a:spcPts val="600"/>
              </a:spcAft>
              <a:buSzPct val="100000"/>
            </a:pPr>
            <a:r>
              <a:rPr lang="en-US" sz="1600" dirty="0" smtClean="0"/>
              <a:t>VR 13: Preschool Children Provided Programs and Services during School Year</a:t>
            </a:r>
          </a:p>
          <a:p>
            <a:pPr marL="457200" lvl="0" indent="-304800">
              <a:spcAft>
                <a:spcPts val="600"/>
              </a:spcAft>
              <a:buSzPct val="100000"/>
            </a:pPr>
            <a:r>
              <a:rPr lang="en-US" sz="1600" dirty="0" smtClean="0"/>
              <a:t>VR 15: Preschool Outcomes Report (Indicator 7)</a:t>
            </a:r>
            <a:r>
              <a:rPr lang="en-US" sz="3200" dirty="0" smtClean="0"/>
              <a:t/>
            </a:r>
            <a:br>
              <a:rPr lang="en-US" sz="3200" dirty="0" smtClean="0"/>
            </a:br>
            <a:endParaRPr lang="en-US" sz="2000" dirty="0" smtClean="0"/>
          </a:p>
          <a:p>
            <a:pPr marL="457200" lvl="0" indent="-304800">
              <a:spcAft>
                <a:spcPts val="600"/>
              </a:spcAft>
              <a:buSzPct val="100000"/>
            </a:pPr>
            <a:endParaRPr lang="en-US" sz="1200" dirty="0" smtClean="0"/>
          </a:p>
          <a:p>
            <a:pPr marL="457200" lvl="0" indent="-304800">
              <a:spcBef>
                <a:spcPts val="0"/>
              </a:spcBef>
              <a:spcAft>
                <a:spcPts val="600"/>
              </a:spcAft>
              <a:buSzPct val="100000"/>
            </a:pPr>
            <a:endParaRPr lang="en" sz="1200" dirty="0" smtClean="0"/>
          </a:p>
        </p:txBody>
      </p:sp>
      <p:grpSp>
        <p:nvGrpSpPr>
          <p:cNvPr id="6" name="Group 5"/>
          <p:cNvGrpSpPr/>
          <p:nvPr/>
        </p:nvGrpSpPr>
        <p:grpSpPr>
          <a:xfrm>
            <a:off x="7004826" y="1538917"/>
            <a:ext cx="1724924" cy="405441"/>
            <a:chOff x="7004826" y="1475119"/>
            <a:chExt cx="1724924" cy="405441"/>
          </a:xfrm>
        </p:grpSpPr>
        <p:sp>
          <p:nvSpPr>
            <p:cNvPr id="2" name="Rounded Rectangle 1"/>
            <p:cNvSpPr/>
            <p:nvPr/>
          </p:nvSpPr>
          <p:spPr>
            <a:xfrm>
              <a:off x="7004826" y="1475119"/>
              <a:ext cx="1724924" cy="4054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7010948" y="1515414"/>
              <a:ext cx="1718802" cy="307777"/>
            </a:xfrm>
            <a:prstGeom prst="rect">
              <a:avLst/>
            </a:prstGeom>
            <a:noFill/>
          </p:spPr>
          <p:txBody>
            <a:bodyPr wrap="square" rtlCol="0">
              <a:spAutoFit/>
            </a:bodyPr>
            <a:lstStyle/>
            <a:p>
              <a:r>
                <a:rPr lang="en-US" b="1" dirty="0" smtClean="0">
                  <a:solidFill>
                    <a:srgbClr val="002060"/>
                  </a:solidFill>
                </a:rPr>
                <a:t> </a:t>
              </a:r>
              <a:r>
                <a:rPr lang="en-US" b="1" dirty="0" smtClean="0">
                  <a:solidFill>
                    <a:schemeClr val="accent5">
                      <a:lumMod val="75000"/>
                    </a:schemeClr>
                  </a:solidFill>
                </a:rPr>
                <a:t>PD Data System</a:t>
              </a:r>
              <a:endParaRPr lang="en-US" b="1" dirty="0">
                <a:solidFill>
                  <a:schemeClr val="accent5">
                    <a:lumMod val="75000"/>
                  </a:schemeClr>
                </a:solidFill>
              </a:endParaRPr>
            </a:p>
          </p:txBody>
        </p:sp>
      </p:grpSp>
      <p:sp>
        <p:nvSpPr>
          <p:cNvPr id="187" name="Shape 187"/>
          <p:cNvSpPr txBox="1">
            <a:spLocks noGrp="1"/>
          </p:cNvSpPr>
          <p:nvPr>
            <p:ph type="title"/>
          </p:nvPr>
        </p:nvSpPr>
        <p:spPr>
          <a:xfrm>
            <a:off x="0" y="145715"/>
            <a:ext cx="9144000" cy="872836"/>
          </a:xfrm>
          <a:prstGeom prst="rect">
            <a:avLst/>
          </a:prstGeom>
        </p:spPr>
        <p:txBody>
          <a:bodyPr lIns="91425" tIns="91425" rIns="91425" bIns="91425" anchor="t" anchorCtr="0">
            <a:noAutofit/>
          </a:bodyPr>
          <a:lstStyle/>
          <a:p>
            <a:pPr lvl="0">
              <a:spcBef>
                <a:spcPts val="0"/>
              </a:spcBef>
              <a:buNone/>
            </a:pPr>
            <a:r>
              <a:rPr lang="en" dirty="0" smtClean="0"/>
              <a:t>PD Data System</a:t>
            </a:r>
            <a:endParaRPr lang="en" dirty="0"/>
          </a:p>
          <a:p>
            <a:pPr lvl="0">
              <a:spcBef>
                <a:spcPts val="0"/>
              </a:spcBef>
              <a:buNone/>
            </a:pPr>
            <a:endParaRPr dirty="0"/>
          </a:p>
        </p:txBody>
      </p:sp>
      <p:grpSp>
        <p:nvGrpSpPr>
          <p:cNvPr id="7" name="Group 6"/>
          <p:cNvGrpSpPr/>
          <p:nvPr/>
        </p:nvGrpSpPr>
        <p:grpSpPr>
          <a:xfrm>
            <a:off x="6987938" y="2001853"/>
            <a:ext cx="1765227" cy="405441"/>
            <a:chOff x="6987938" y="1938055"/>
            <a:chExt cx="1765227" cy="405441"/>
          </a:xfrm>
        </p:grpSpPr>
        <p:sp>
          <p:nvSpPr>
            <p:cNvPr id="4" name="TextBox 3"/>
            <p:cNvSpPr txBox="1"/>
            <p:nvPr/>
          </p:nvSpPr>
          <p:spPr>
            <a:xfrm>
              <a:off x="6987938" y="1975460"/>
              <a:ext cx="1765227" cy="307777"/>
            </a:xfrm>
            <a:prstGeom prst="rect">
              <a:avLst/>
            </a:prstGeom>
            <a:noFill/>
          </p:spPr>
          <p:txBody>
            <a:bodyPr wrap="none" rtlCol="0">
              <a:spAutoFit/>
            </a:bodyPr>
            <a:lstStyle/>
            <a:p>
              <a:r>
                <a:rPr lang="en-US" b="1" dirty="0" smtClean="0">
                  <a:solidFill>
                    <a:schemeClr val="accent5">
                      <a:lumMod val="75000"/>
                    </a:schemeClr>
                  </a:solidFill>
                </a:rPr>
                <a:t>2018-19 Due Dates</a:t>
              </a:r>
              <a:endParaRPr lang="en-US" b="1" dirty="0">
                <a:solidFill>
                  <a:schemeClr val="accent5">
                    <a:lumMod val="75000"/>
                  </a:schemeClr>
                </a:solidFill>
              </a:endParaRPr>
            </a:p>
          </p:txBody>
        </p:sp>
        <p:sp>
          <p:nvSpPr>
            <p:cNvPr id="10" name="Rounded Rectangle 9"/>
            <p:cNvSpPr/>
            <p:nvPr/>
          </p:nvSpPr>
          <p:spPr>
            <a:xfrm>
              <a:off x="6993332" y="1938055"/>
              <a:ext cx="1724924" cy="4054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a:hlinkClick r:id="rId3"/>
          </p:cNvPr>
          <p:cNvSpPr/>
          <p:nvPr/>
        </p:nvSpPr>
        <p:spPr>
          <a:xfrm>
            <a:off x="7004826" y="1538917"/>
            <a:ext cx="1713430" cy="405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6993332" y="2468578"/>
            <a:ext cx="1767476" cy="405441"/>
            <a:chOff x="6840932" y="2252380"/>
            <a:chExt cx="1767476" cy="405441"/>
          </a:xfrm>
        </p:grpSpPr>
        <p:sp>
          <p:nvSpPr>
            <p:cNvPr id="13" name="TextBox 12"/>
            <p:cNvSpPr txBox="1"/>
            <p:nvPr/>
          </p:nvSpPr>
          <p:spPr>
            <a:xfrm>
              <a:off x="6873638" y="2337410"/>
              <a:ext cx="1734770" cy="246221"/>
            </a:xfrm>
            <a:prstGeom prst="rect">
              <a:avLst/>
            </a:prstGeom>
            <a:noFill/>
          </p:spPr>
          <p:txBody>
            <a:bodyPr wrap="none" rtlCol="0">
              <a:spAutoFit/>
            </a:bodyPr>
            <a:lstStyle/>
            <a:p>
              <a:r>
                <a:rPr lang="en-US" sz="1000" b="1" dirty="0" smtClean="0">
                  <a:solidFill>
                    <a:schemeClr val="accent5">
                      <a:lumMod val="75000"/>
                    </a:schemeClr>
                  </a:solidFill>
                </a:rPr>
                <a:t>Granting PD Entitlements</a:t>
              </a:r>
              <a:endParaRPr lang="en-US" sz="1000" b="1" dirty="0">
                <a:solidFill>
                  <a:schemeClr val="accent5">
                    <a:lumMod val="75000"/>
                  </a:schemeClr>
                </a:solidFill>
              </a:endParaRPr>
            </a:p>
          </p:txBody>
        </p:sp>
        <p:sp>
          <p:nvSpPr>
            <p:cNvPr id="14" name="Rounded Rectangle 13"/>
            <p:cNvSpPr/>
            <p:nvPr/>
          </p:nvSpPr>
          <p:spPr>
            <a:xfrm>
              <a:off x="6840932" y="2252380"/>
              <a:ext cx="1724924" cy="4054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hlinkClick r:id="rId4"/>
          </p:cNvPr>
          <p:cNvSpPr/>
          <p:nvPr/>
        </p:nvSpPr>
        <p:spPr>
          <a:xfrm>
            <a:off x="7026038" y="2468578"/>
            <a:ext cx="1692218" cy="405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987938" y="2926877"/>
            <a:ext cx="1730318" cy="405441"/>
            <a:chOff x="6987938" y="2852446"/>
            <a:chExt cx="1730318" cy="405441"/>
          </a:xfrm>
        </p:grpSpPr>
        <p:sp>
          <p:nvSpPr>
            <p:cNvPr id="24" name="TextBox 23"/>
            <p:cNvSpPr txBox="1"/>
            <p:nvPr/>
          </p:nvSpPr>
          <p:spPr>
            <a:xfrm>
              <a:off x="7024823" y="2920180"/>
              <a:ext cx="1693433" cy="261610"/>
            </a:xfrm>
            <a:prstGeom prst="rect">
              <a:avLst/>
            </a:prstGeom>
            <a:noFill/>
          </p:spPr>
          <p:txBody>
            <a:bodyPr wrap="square" rtlCol="0">
              <a:spAutoFit/>
            </a:bodyPr>
            <a:lstStyle/>
            <a:p>
              <a:pPr algn="ctr"/>
              <a:r>
                <a:rPr lang="en-US" sz="1100" b="1" dirty="0" smtClean="0">
                  <a:solidFill>
                    <a:schemeClr val="accent5">
                      <a:lumMod val="75000"/>
                    </a:schemeClr>
                  </a:solidFill>
                </a:rPr>
                <a:t>PD System FAQs</a:t>
              </a:r>
              <a:endParaRPr lang="en-US" sz="1100" b="1" dirty="0">
                <a:solidFill>
                  <a:schemeClr val="accent5">
                    <a:lumMod val="75000"/>
                  </a:schemeClr>
                </a:solidFill>
              </a:endParaRPr>
            </a:p>
          </p:txBody>
        </p:sp>
        <p:sp>
          <p:nvSpPr>
            <p:cNvPr id="26" name="Rounded Rectangle 25"/>
            <p:cNvSpPr/>
            <p:nvPr/>
          </p:nvSpPr>
          <p:spPr>
            <a:xfrm>
              <a:off x="6987938" y="2852446"/>
              <a:ext cx="1724924" cy="4054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October Reports"/>
          <p:cNvGrpSpPr/>
          <p:nvPr/>
        </p:nvGrpSpPr>
        <p:grpSpPr>
          <a:xfrm>
            <a:off x="212135" y="1204787"/>
            <a:ext cx="2933396" cy="3606394"/>
            <a:chOff x="629108" y="1308202"/>
            <a:chExt cx="2933396" cy="3606394"/>
          </a:xfrm>
        </p:grpSpPr>
        <p:sp>
          <p:nvSpPr>
            <p:cNvPr id="5" name="Rectangle 4"/>
            <p:cNvSpPr/>
            <p:nvPr/>
          </p:nvSpPr>
          <p:spPr>
            <a:xfrm>
              <a:off x="629108" y="1308202"/>
              <a:ext cx="2933396" cy="3606394"/>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7629" y="1409284"/>
              <a:ext cx="2809037" cy="3093154"/>
            </a:xfrm>
            <a:prstGeom prst="rect">
              <a:avLst/>
            </a:prstGeom>
            <a:noFill/>
          </p:spPr>
          <p:txBody>
            <a:bodyPr wrap="square" rtlCol="0">
              <a:spAutoFit/>
            </a:bodyPr>
            <a:lstStyle/>
            <a:p>
              <a:pPr>
                <a:spcAft>
                  <a:spcPts val="1200"/>
                </a:spcAft>
              </a:pPr>
              <a:r>
                <a:rPr lang="en-US" dirty="0" smtClean="0">
                  <a:solidFill>
                    <a:schemeClr val="tx2"/>
                  </a:solidFill>
                  <a:latin typeface="+mn-lt"/>
                </a:rPr>
                <a:t>October Reports</a:t>
              </a:r>
              <a:r>
                <a:rPr lang="en-US" dirty="0" smtClean="0">
                  <a:solidFill>
                    <a:schemeClr val="tx2"/>
                  </a:solidFill>
                </a:rPr>
                <a:t>:</a:t>
              </a:r>
            </a:p>
            <a:p>
              <a:pPr marL="285750" indent="-285750">
                <a:spcAft>
                  <a:spcPts val="600"/>
                </a:spcAft>
                <a:buClr>
                  <a:schemeClr val="accent2">
                    <a:lumMod val="40000"/>
                    <a:lumOff val="60000"/>
                  </a:schemeClr>
                </a:buClr>
                <a:buFont typeface="Wingdings" panose="05000000000000000000" pitchFamily="2" charset="2"/>
                <a:buChar char="Ø"/>
              </a:pPr>
              <a:r>
                <a:rPr lang="en-US" sz="1200" dirty="0">
                  <a:solidFill>
                    <a:schemeClr val="tx2"/>
                  </a:solidFill>
                </a:rPr>
                <a:t>VR 1: Preschool Child Count Report by </a:t>
              </a:r>
              <a:r>
                <a:rPr lang="en-US" sz="1200" dirty="0" smtClean="0">
                  <a:solidFill>
                    <a:schemeClr val="tx2"/>
                  </a:solidFill>
                </a:rPr>
                <a:t>Race/Ethnicity.</a:t>
              </a:r>
            </a:p>
            <a:p>
              <a:pPr marL="285750" indent="-285750">
                <a:spcAft>
                  <a:spcPts val="600"/>
                </a:spcAft>
                <a:buClr>
                  <a:schemeClr val="accent2">
                    <a:lumMod val="40000"/>
                    <a:lumOff val="60000"/>
                  </a:schemeClr>
                </a:buClr>
                <a:buFont typeface="Wingdings" panose="05000000000000000000" pitchFamily="2" charset="2"/>
                <a:buChar char="Ø"/>
              </a:pPr>
              <a:r>
                <a:rPr lang="en-US" sz="1200" dirty="0" smtClean="0">
                  <a:solidFill>
                    <a:schemeClr val="tx2"/>
                  </a:solidFill>
                </a:rPr>
                <a:t>VR 4: </a:t>
              </a:r>
              <a:r>
                <a:rPr lang="en-US" sz="1200" dirty="0">
                  <a:solidFill>
                    <a:schemeClr val="tx2"/>
                  </a:solidFill>
                </a:rPr>
                <a:t>Preschool LRE Setting </a:t>
              </a:r>
              <a:r>
                <a:rPr lang="en-US" sz="1200" dirty="0" smtClean="0">
                  <a:solidFill>
                    <a:schemeClr val="tx2"/>
                  </a:solidFill>
                </a:rPr>
                <a:t>Report.</a:t>
              </a:r>
            </a:p>
            <a:p>
              <a:pPr marL="285750" indent="-285750">
                <a:spcAft>
                  <a:spcPts val="600"/>
                </a:spcAft>
                <a:buClr>
                  <a:schemeClr val="accent2">
                    <a:lumMod val="40000"/>
                    <a:lumOff val="60000"/>
                  </a:schemeClr>
                </a:buClr>
                <a:buFont typeface="Wingdings" panose="05000000000000000000" pitchFamily="2" charset="2"/>
                <a:buChar char="Ø"/>
              </a:pPr>
              <a:r>
                <a:rPr lang="en-US" sz="1200" dirty="0" smtClean="0">
                  <a:solidFill>
                    <a:schemeClr val="tx2"/>
                  </a:solidFill>
                </a:rPr>
                <a:t>VR 6: </a:t>
              </a:r>
              <a:r>
                <a:rPr lang="en-US" sz="1200" dirty="0">
                  <a:solidFill>
                    <a:schemeClr val="tx2"/>
                  </a:solidFill>
                </a:rPr>
                <a:t>District Report of Preschool Students by Primary Service </a:t>
              </a:r>
              <a:r>
                <a:rPr lang="en-US" sz="1200" dirty="0" smtClean="0">
                  <a:solidFill>
                    <a:schemeClr val="tx2"/>
                  </a:solidFill>
                </a:rPr>
                <a:t>Provider.</a:t>
              </a:r>
            </a:p>
            <a:p>
              <a:pPr marL="285750" indent="-285750">
                <a:buClr>
                  <a:schemeClr val="accent2">
                    <a:lumMod val="40000"/>
                    <a:lumOff val="60000"/>
                  </a:schemeClr>
                </a:buClr>
                <a:buFont typeface="Wingdings" panose="05000000000000000000" pitchFamily="2" charset="2"/>
                <a:buChar char="Ø"/>
              </a:pPr>
              <a:r>
                <a:rPr lang="en-US" sz="1200" dirty="0" smtClean="0">
                  <a:solidFill>
                    <a:schemeClr val="tx2"/>
                  </a:solidFill>
                </a:rPr>
                <a:t>VR 7: </a:t>
              </a:r>
              <a:r>
                <a:rPr lang="en-US" sz="1200" dirty="0">
                  <a:solidFill>
                    <a:schemeClr val="tx2"/>
                  </a:solidFill>
                </a:rPr>
                <a:t>Provider Report of Preschool </a:t>
              </a:r>
              <a:r>
                <a:rPr lang="en-US" sz="1200" dirty="0" smtClean="0">
                  <a:solidFill>
                    <a:schemeClr val="tx2"/>
                  </a:solidFill>
                </a:rPr>
                <a:t>Students.</a:t>
              </a:r>
              <a:br>
                <a:rPr lang="en-US" sz="1200" dirty="0" smtClean="0">
                  <a:solidFill>
                    <a:schemeClr val="tx2"/>
                  </a:solidFill>
                </a:rPr>
              </a:br>
              <a:r>
                <a:rPr lang="en-US" sz="1200" dirty="0" smtClean="0">
                  <a:solidFill>
                    <a:schemeClr val="tx2"/>
                  </a:solidFill>
                </a:rPr>
                <a:t/>
              </a:r>
              <a:br>
                <a:rPr lang="en-US" sz="1200" dirty="0" smtClean="0">
                  <a:solidFill>
                    <a:schemeClr val="tx2"/>
                  </a:solidFill>
                </a:rPr>
              </a:br>
              <a:r>
                <a:rPr lang="en-US" sz="1200" dirty="0" smtClean="0">
                  <a:solidFill>
                    <a:schemeClr val="tx2"/>
                  </a:solidFill>
                </a:rPr>
                <a:t>All school districts are responsible for the certification of these reports.</a:t>
              </a:r>
              <a:endParaRPr lang="en-US" sz="1200" dirty="0">
                <a:solidFill>
                  <a:schemeClr val="tx2"/>
                </a:solidFill>
              </a:endParaRPr>
            </a:p>
          </p:txBody>
        </p:sp>
      </p:grpSp>
      <p:grpSp>
        <p:nvGrpSpPr>
          <p:cNvPr id="15" name="EOY Reports"/>
          <p:cNvGrpSpPr/>
          <p:nvPr/>
        </p:nvGrpSpPr>
        <p:grpSpPr>
          <a:xfrm>
            <a:off x="3246729" y="1204787"/>
            <a:ext cx="3673449" cy="3673947"/>
            <a:chOff x="3612490" y="1308202"/>
            <a:chExt cx="2933396" cy="3673947"/>
          </a:xfrm>
        </p:grpSpPr>
        <p:sp>
          <p:nvSpPr>
            <p:cNvPr id="16" name="Rectangle 15"/>
            <p:cNvSpPr/>
            <p:nvPr/>
          </p:nvSpPr>
          <p:spPr>
            <a:xfrm>
              <a:off x="3612490" y="1308202"/>
              <a:ext cx="2933396" cy="3606394"/>
            </a:xfrm>
            <a:prstGeom prst="rect">
              <a:avLst/>
            </a:prstGeom>
            <a:solidFill>
              <a:schemeClr val="bg1"/>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92879" y="1388858"/>
              <a:ext cx="2809037" cy="3593291"/>
            </a:xfrm>
            <a:prstGeom prst="rect">
              <a:avLst/>
            </a:prstGeom>
            <a:noFill/>
          </p:spPr>
          <p:txBody>
            <a:bodyPr wrap="square" rtlCol="0">
              <a:spAutoFit/>
            </a:bodyPr>
            <a:lstStyle/>
            <a:p>
              <a:pPr>
                <a:spcAft>
                  <a:spcPts val="1200"/>
                </a:spcAft>
              </a:pPr>
              <a:r>
                <a:rPr lang="en-US" dirty="0" smtClean="0">
                  <a:solidFill>
                    <a:schemeClr val="tx2"/>
                  </a:solidFill>
                  <a:latin typeface="+mn-lt"/>
                </a:rPr>
                <a:t>End of Year Reports</a:t>
              </a:r>
              <a:r>
                <a:rPr lang="en-US" dirty="0" smtClean="0">
                  <a:solidFill>
                    <a:schemeClr val="tx2"/>
                  </a:solidFill>
                </a:rPr>
                <a:t>:</a:t>
              </a:r>
            </a:p>
            <a:p>
              <a:pPr marL="285750" indent="-285750">
                <a:spcAft>
                  <a:spcPts val="300"/>
                </a:spcAft>
                <a:buClr>
                  <a:schemeClr val="accent2">
                    <a:lumMod val="40000"/>
                    <a:lumOff val="60000"/>
                  </a:schemeClr>
                </a:buClr>
                <a:buFont typeface="Wingdings" panose="05000000000000000000" pitchFamily="2" charset="2"/>
                <a:buChar char="Ø"/>
              </a:pPr>
              <a:r>
                <a:rPr lang="en-US" sz="1150" dirty="0">
                  <a:solidFill>
                    <a:schemeClr val="tx2"/>
                  </a:solidFill>
                </a:rPr>
                <a:t>VR 11: Percent of children (preschool and school age) with parental consent to evaluate, who were evaluated within State established timelines. (Indicator 11</a:t>
              </a:r>
              <a:r>
                <a:rPr lang="en-US" sz="1150" dirty="0" smtClean="0">
                  <a:solidFill>
                    <a:schemeClr val="tx2"/>
                  </a:solidFill>
                </a:rPr>
                <a:t>).</a:t>
              </a:r>
            </a:p>
            <a:p>
              <a:pPr marL="285750" indent="-285750">
                <a:spcAft>
                  <a:spcPts val="300"/>
                </a:spcAft>
                <a:buClr>
                  <a:schemeClr val="accent2">
                    <a:lumMod val="40000"/>
                    <a:lumOff val="60000"/>
                  </a:schemeClr>
                </a:buClr>
                <a:buFont typeface="Wingdings" panose="05000000000000000000" pitchFamily="2" charset="2"/>
                <a:buChar char="Ø"/>
              </a:pPr>
              <a:r>
                <a:rPr lang="en-US" sz="1150" dirty="0">
                  <a:solidFill>
                    <a:schemeClr val="tx2"/>
                  </a:solidFill>
                </a:rPr>
                <a:t>VR 12: Percent of Children Referred by Part C Prior to Age 3, who are Found Eligible for Part B, and who Have an IEP Developed and Implemented by Their Third Birthday (Indicator 12</a:t>
              </a:r>
              <a:r>
                <a:rPr lang="en-US" sz="1150" dirty="0" smtClean="0">
                  <a:solidFill>
                    <a:schemeClr val="tx2"/>
                  </a:solidFill>
                </a:rPr>
                <a:t>).</a:t>
              </a:r>
              <a:endParaRPr lang="en-US" sz="1150" dirty="0">
                <a:solidFill>
                  <a:schemeClr val="tx2"/>
                </a:solidFill>
              </a:endParaRPr>
            </a:p>
            <a:p>
              <a:pPr marL="285750" indent="-285750">
                <a:spcAft>
                  <a:spcPts val="300"/>
                </a:spcAft>
                <a:buClr>
                  <a:schemeClr val="accent2">
                    <a:lumMod val="40000"/>
                    <a:lumOff val="60000"/>
                  </a:schemeClr>
                </a:buClr>
                <a:buFont typeface="Wingdings" panose="05000000000000000000" pitchFamily="2" charset="2"/>
                <a:buChar char="Ø"/>
              </a:pPr>
              <a:r>
                <a:rPr lang="en-US" sz="1150" dirty="0">
                  <a:solidFill>
                    <a:schemeClr val="tx2"/>
                  </a:solidFill>
                </a:rPr>
                <a:t>VR 13: Preschool Children Provided Programs and Services during School </a:t>
              </a:r>
              <a:r>
                <a:rPr lang="en-US" sz="1150" dirty="0" smtClean="0">
                  <a:solidFill>
                    <a:schemeClr val="tx2"/>
                  </a:solidFill>
                </a:rPr>
                <a:t>Year.</a:t>
              </a:r>
              <a:endParaRPr lang="en-US" sz="1150" dirty="0">
                <a:solidFill>
                  <a:schemeClr val="tx2"/>
                </a:solidFill>
              </a:endParaRPr>
            </a:p>
            <a:p>
              <a:pPr marL="285750" indent="-285750">
                <a:buClr>
                  <a:schemeClr val="accent2">
                    <a:lumMod val="40000"/>
                    <a:lumOff val="60000"/>
                  </a:schemeClr>
                </a:buClr>
                <a:buFont typeface="Wingdings" panose="05000000000000000000" pitchFamily="2" charset="2"/>
                <a:buChar char="Ø"/>
              </a:pPr>
              <a:r>
                <a:rPr lang="en-US" sz="1150" dirty="0">
                  <a:solidFill>
                    <a:schemeClr val="tx2"/>
                  </a:solidFill>
                </a:rPr>
                <a:t>VR 15: Preschool Outcomes Report (Indicator 7</a:t>
              </a:r>
              <a:r>
                <a:rPr lang="en-US" sz="1150" dirty="0" smtClean="0">
                  <a:solidFill>
                    <a:schemeClr val="tx2"/>
                  </a:solidFill>
                </a:rPr>
                <a:t>).</a:t>
              </a:r>
            </a:p>
            <a:p>
              <a:pPr lvl="1">
                <a:buClr>
                  <a:schemeClr val="accent2">
                    <a:lumMod val="40000"/>
                    <a:lumOff val="60000"/>
                  </a:schemeClr>
                </a:buClr>
              </a:pPr>
              <a:r>
                <a:rPr lang="en-US" sz="1150" dirty="0" smtClean="0">
                  <a:solidFill>
                    <a:schemeClr val="tx2"/>
                  </a:solidFill>
                </a:rPr>
                <a:t/>
              </a:r>
              <a:br>
                <a:rPr lang="en-US" sz="1150" dirty="0" smtClean="0">
                  <a:solidFill>
                    <a:schemeClr val="tx2"/>
                  </a:solidFill>
                </a:rPr>
              </a:br>
              <a:r>
                <a:rPr lang="en-US" sz="1150" dirty="0" smtClean="0">
                  <a:solidFill>
                    <a:schemeClr val="tx2"/>
                  </a:solidFill>
                </a:rPr>
                <a:t>       VR 13 – All districts.</a:t>
              </a:r>
            </a:p>
            <a:p>
              <a:pPr lvl="1">
                <a:buClr>
                  <a:schemeClr val="accent2">
                    <a:lumMod val="40000"/>
                    <a:lumOff val="60000"/>
                  </a:schemeClr>
                </a:buClr>
              </a:pPr>
              <a:r>
                <a:rPr lang="en-US" sz="1150" dirty="0" smtClean="0">
                  <a:solidFill>
                    <a:schemeClr val="tx2"/>
                  </a:solidFill>
                </a:rPr>
                <a:t>       11, 12, and 15 are based on the Federal  </a:t>
              </a:r>
              <a:r>
                <a:rPr lang="en-US" sz="1200" dirty="0" smtClean="0">
                  <a:solidFill>
                    <a:schemeClr val="tx2"/>
                  </a:solidFill>
                </a:rPr>
                <a:t/>
              </a:r>
              <a:br>
                <a:rPr lang="en-US" sz="1200" dirty="0" smtClean="0">
                  <a:solidFill>
                    <a:schemeClr val="tx2"/>
                  </a:solidFill>
                </a:rPr>
              </a:br>
              <a:r>
                <a:rPr lang="en-US" sz="1200" dirty="0" smtClean="0">
                  <a:solidFill>
                    <a:schemeClr val="tx2"/>
                  </a:solidFill>
                </a:rPr>
                <a:t>       Indicators, as per the </a:t>
              </a:r>
              <a:r>
                <a:rPr lang="en-US" sz="1200" dirty="0" smtClean="0">
                  <a:solidFill>
                    <a:schemeClr val="tx2"/>
                  </a:solidFill>
                  <a:hlinkClick r:id="rId5"/>
                </a:rPr>
                <a:t>Submission Schedule</a:t>
              </a:r>
              <a:r>
                <a:rPr lang="en-US" sz="1200" dirty="0" smtClean="0">
                  <a:solidFill>
                    <a:schemeClr val="tx2"/>
                  </a:solidFill>
                </a:rPr>
                <a:t>.</a:t>
              </a:r>
              <a:endParaRPr lang="en-US" sz="1200" dirty="0">
                <a:solidFill>
                  <a:schemeClr val="tx2"/>
                </a:solidFill>
              </a:endParaRPr>
            </a:p>
          </p:txBody>
        </p:sp>
      </p:grpSp>
      <p:sp>
        <p:nvSpPr>
          <p:cNvPr id="22" name="Rectangle 21">
            <a:hlinkClick r:id="rId6"/>
          </p:cNvPr>
          <p:cNvSpPr/>
          <p:nvPr/>
        </p:nvSpPr>
        <p:spPr>
          <a:xfrm>
            <a:off x="7010193" y="2965351"/>
            <a:ext cx="1688039" cy="337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7"/>
          </p:cNvPr>
          <p:cNvSpPr/>
          <p:nvPr/>
        </p:nvSpPr>
        <p:spPr>
          <a:xfrm>
            <a:off x="7024823" y="2039258"/>
            <a:ext cx="1607113" cy="368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5501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childTnLst>
                                </p:cTn>
                              </p:par>
                              <p:par>
                                <p:cTn id="11" presetID="10" presetClass="exit" presetSubtype="0" fill="hold" grpId="0" nodeType="withEffect">
                                  <p:stCondLst>
                                    <p:cond delay="0"/>
                                  </p:stCondLst>
                                  <p:childTnLst>
                                    <p:animEffect transition="out" filter="fade">
                                      <p:cBhvr>
                                        <p:cTn id="12" dur="750"/>
                                        <p:tgtEl>
                                          <p:spTgt spid="188">
                                            <p:txEl>
                                              <p:pRg st="0" end="0"/>
                                            </p:txEl>
                                          </p:spTgt>
                                        </p:tgtEl>
                                      </p:cBhvr>
                                    </p:animEffect>
                                    <p:set>
                                      <p:cBhvr>
                                        <p:cTn id="13" dur="1" fill="hold">
                                          <p:stCondLst>
                                            <p:cond delay="749"/>
                                          </p:stCondLst>
                                        </p:cTn>
                                        <p:tgtEl>
                                          <p:spTgt spid="188">
                                            <p:txEl>
                                              <p:pRg st="0" end="0"/>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750"/>
                                        <p:tgtEl>
                                          <p:spTgt spid="188">
                                            <p:txEl>
                                              <p:pRg st="1" end="1"/>
                                            </p:txEl>
                                          </p:spTgt>
                                        </p:tgtEl>
                                      </p:cBhvr>
                                    </p:animEffect>
                                    <p:set>
                                      <p:cBhvr>
                                        <p:cTn id="16" dur="1" fill="hold">
                                          <p:stCondLst>
                                            <p:cond delay="749"/>
                                          </p:stCondLst>
                                        </p:cTn>
                                        <p:tgtEl>
                                          <p:spTgt spid="188">
                                            <p:txEl>
                                              <p:pRg st="1" end="1"/>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750"/>
                                        <p:tgtEl>
                                          <p:spTgt spid="188">
                                            <p:txEl>
                                              <p:pRg st="2" end="2"/>
                                            </p:txEl>
                                          </p:spTgt>
                                        </p:tgtEl>
                                      </p:cBhvr>
                                    </p:animEffect>
                                    <p:set>
                                      <p:cBhvr>
                                        <p:cTn id="19" dur="1" fill="hold">
                                          <p:stCondLst>
                                            <p:cond delay="749"/>
                                          </p:stCondLst>
                                        </p:cTn>
                                        <p:tgtEl>
                                          <p:spTgt spid="188">
                                            <p:txEl>
                                              <p:pRg st="2" end="2"/>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750"/>
                                        <p:tgtEl>
                                          <p:spTgt spid="188">
                                            <p:txEl>
                                              <p:pRg st="3" end="3"/>
                                            </p:txEl>
                                          </p:spTgt>
                                        </p:tgtEl>
                                      </p:cBhvr>
                                    </p:animEffect>
                                    <p:set>
                                      <p:cBhvr>
                                        <p:cTn id="22" dur="1" fill="hold">
                                          <p:stCondLst>
                                            <p:cond delay="749"/>
                                          </p:stCondLst>
                                        </p:cTn>
                                        <p:tgtEl>
                                          <p:spTgt spid="188">
                                            <p:txEl>
                                              <p:pRg st="3" end="3"/>
                                            </p:txEl>
                                          </p:spTgt>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750"/>
                                        <p:tgtEl>
                                          <p:spTgt spid="188">
                                            <p:txEl>
                                              <p:pRg st="4" end="4"/>
                                            </p:txEl>
                                          </p:spTgt>
                                        </p:tgtEl>
                                      </p:cBhvr>
                                    </p:animEffect>
                                    <p:set>
                                      <p:cBhvr>
                                        <p:cTn id="25" dur="1" fill="hold">
                                          <p:stCondLst>
                                            <p:cond delay="749"/>
                                          </p:stCondLst>
                                        </p:cTn>
                                        <p:tgtEl>
                                          <p:spTgt spid="188">
                                            <p:txEl>
                                              <p:pRg st="4" end="4"/>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750"/>
                                        <p:tgtEl>
                                          <p:spTgt spid="188">
                                            <p:txEl>
                                              <p:pRg st="5" end="5"/>
                                            </p:txEl>
                                          </p:spTgt>
                                        </p:tgtEl>
                                      </p:cBhvr>
                                    </p:animEffect>
                                    <p:set>
                                      <p:cBhvr>
                                        <p:cTn id="28" dur="1" fill="hold">
                                          <p:stCondLst>
                                            <p:cond delay="749"/>
                                          </p:stCondLst>
                                        </p:cTn>
                                        <p:tgtEl>
                                          <p:spTgt spid="188">
                                            <p:txEl>
                                              <p:pRg st="5" end="5"/>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750"/>
                                        <p:tgtEl>
                                          <p:spTgt spid="188">
                                            <p:txEl>
                                              <p:pRg st="6" end="6"/>
                                            </p:txEl>
                                          </p:spTgt>
                                        </p:tgtEl>
                                      </p:cBhvr>
                                    </p:animEffect>
                                    <p:set>
                                      <p:cBhvr>
                                        <p:cTn id="31" dur="1" fill="hold">
                                          <p:stCondLst>
                                            <p:cond delay="749"/>
                                          </p:stCondLst>
                                        </p:cTn>
                                        <p:tgtEl>
                                          <p:spTgt spid="188">
                                            <p:txEl>
                                              <p:pRg st="6" end="6"/>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750"/>
                                        <p:tgtEl>
                                          <p:spTgt spid="188">
                                            <p:txEl>
                                              <p:pRg st="7" end="7"/>
                                            </p:txEl>
                                          </p:spTgt>
                                        </p:tgtEl>
                                      </p:cBhvr>
                                    </p:animEffect>
                                    <p:set>
                                      <p:cBhvr>
                                        <p:cTn id="34" dur="1" fill="hold">
                                          <p:stCondLst>
                                            <p:cond delay="749"/>
                                          </p:stCondLst>
                                        </p:cTn>
                                        <p:tgtEl>
                                          <p:spTgt spid="188">
                                            <p:txEl>
                                              <p:pRg st="7" end="7"/>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750"/>
                                        <p:tgtEl>
                                          <p:spTgt spid="188">
                                            <p:txEl>
                                              <p:pRg st="8" end="8"/>
                                            </p:txEl>
                                          </p:spTgt>
                                        </p:tgtEl>
                                      </p:cBhvr>
                                    </p:animEffect>
                                    <p:set>
                                      <p:cBhvr>
                                        <p:cTn id="37" dur="1" fill="hold">
                                          <p:stCondLst>
                                            <p:cond delay="749"/>
                                          </p:stCondLst>
                                        </p:cTn>
                                        <p:tgtEl>
                                          <p:spTgt spid="188">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6" name="Shape 188"/>
          <p:cNvSpPr txBox="1">
            <a:spLocks noGrp="1"/>
          </p:cNvSpPr>
          <p:nvPr>
            <p:ph type="body" idx="1"/>
          </p:nvPr>
        </p:nvSpPr>
        <p:spPr>
          <a:xfrm>
            <a:off x="378402" y="1378434"/>
            <a:ext cx="8634873" cy="1877956"/>
          </a:xfrm>
          <a:prstGeom prst="rect">
            <a:avLst/>
          </a:prstGeom>
        </p:spPr>
        <p:txBody>
          <a:bodyPr lIns="91425" tIns="91425" rIns="91425" bIns="91425" anchor="t" anchorCtr="0">
            <a:noAutofit/>
          </a:bodyPr>
          <a:lstStyle/>
          <a:p>
            <a:pPr marL="457200" lvl="0" indent="-304800">
              <a:spcAft>
                <a:spcPts val="600"/>
              </a:spcAft>
              <a:buSzPct val="100000"/>
            </a:pPr>
            <a:r>
              <a:rPr lang="en-US" sz="1600" dirty="0" smtClean="0"/>
              <a:t>Indicator </a:t>
            </a:r>
            <a:r>
              <a:rPr lang="en-US" sz="1600" dirty="0"/>
              <a:t>7: Preschool Outcomes - Data verified in </a:t>
            </a:r>
            <a:r>
              <a:rPr lang="en-US" sz="1600" dirty="0" smtClean="0"/>
              <a:t>VR15</a:t>
            </a:r>
          </a:p>
          <a:p>
            <a:pPr marL="457200" lvl="0" indent="-304800">
              <a:spcAft>
                <a:spcPts val="600"/>
              </a:spcAft>
              <a:buSzPct val="100000"/>
            </a:pPr>
            <a:r>
              <a:rPr lang="en-US" sz="1600" dirty="0" smtClean="0"/>
              <a:t>Indicator </a:t>
            </a:r>
            <a:r>
              <a:rPr lang="en-US" sz="1600" dirty="0"/>
              <a:t>11: Timely </a:t>
            </a:r>
            <a:r>
              <a:rPr lang="en-US" sz="1600" dirty="0" smtClean="0"/>
              <a:t>Evaluations</a:t>
            </a:r>
          </a:p>
          <a:p>
            <a:pPr marL="457200" lvl="0" indent="-304800">
              <a:spcAft>
                <a:spcPts val="600"/>
              </a:spcAft>
              <a:buSzPct val="100000"/>
            </a:pPr>
            <a:r>
              <a:rPr lang="en-US" sz="1600" dirty="0"/>
              <a:t>I</a:t>
            </a:r>
            <a:r>
              <a:rPr lang="en-US" sz="1600" dirty="0" smtClean="0"/>
              <a:t>ndicator </a:t>
            </a:r>
            <a:r>
              <a:rPr lang="en-US" sz="1600" dirty="0"/>
              <a:t>12: Early Childhood </a:t>
            </a:r>
            <a:r>
              <a:rPr lang="en-US" sz="1600" dirty="0" smtClean="0"/>
              <a:t>Transition</a:t>
            </a:r>
          </a:p>
          <a:p>
            <a:pPr marL="457200" lvl="0" indent="-304800">
              <a:spcBef>
                <a:spcPts val="0"/>
              </a:spcBef>
              <a:spcAft>
                <a:spcPts val="600"/>
              </a:spcAft>
              <a:buSzPct val="100000"/>
            </a:pPr>
            <a:endParaRPr lang="en" sz="1200" dirty="0" smtClean="0"/>
          </a:p>
        </p:txBody>
      </p:sp>
      <p:pic>
        <p:nvPicPr>
          <p:cNvPr id="2054" name="Picture 6" descr="Image result for NYSE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164" y="1531304"/>
            <a:ext cx="2208296" cy="578225"/>
          </a:xfrm>
          <a:prstGeom prst="rect">
            <a:avLst/>
          </a:prstGeom>
          <a:noFill/>
          <a:extLst>
            <a:ext uri="{909E8E84-426E-40DD-AFC4-6F175D3DCCD1}">
              <a14:hiddenFill xmlns:a14="http://schemas.microsoft.com/office/drawing/2010/main">
                <a:solidFill>
                  <a:srgbClr val="FFFFFF"/>
                </a:solidFill>
              </a14:hiddenFill>
            </a:ext>
          </a:extLst>
        </p:spPr>
      </p:pic>
      <p:sp>
        <p:nvSpPr>
          <p:cNvPr id="187" name="Shape 187"/>
          <p:cNvSpPr txBox="1">
            <a:spLocks noGrp="1"/>
          </p:cNvSpPr>
          <p:nvPr>
            <p:ph type="title"/>
          </p:nvPr>
        </p:nvSpPr>
        <p:spPr>
          <a:xfrm>
            <a:off x="0" y="103909"/>
            <a:ext cx="9144000" cy="872836"/>
          </a:xfrm>
          <a:prstGeom prst="rect">
            <a:avLst/>
          </a:prstGeom>
        </p:spPr>
        <p:txBody>
          <a:bodyPr lIns="91425" tIns="91425" rIns="91425" bIns="91425" anchor="t" anchorCtr="0">
            <a:noAutofit/>
          </a:bodyPr>
          <a:lstStyle/>
          <a:p>
            <a:pPr lvl="0">
              <a:spcBef>
                <a:spcPts val="0"/>
              </a:spcBef>
              <a:buNone/>
            </a:pPr>
            <a:r>
              <a:rPr lang="en" dirty="0" smtClean="0"/>
              <a:t>NYS Report Card</a:t>
            </a:r>
            <a:endParaRPr lang="en" dirty="0"/>
          </a:p>
          <a:p>
            <a:pPr lvl="0">
              <a:spcBef>
                <a:spcPts val="0"/>
              </a:spcBef>
              <a:buNone/>
            </a:pPr>
            <a:endParaRPr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742" y="2602092"/>
            <a:ext cx="6749498" cy="2460445"/>
          </a:xfrm>
          <a:prstGeom prst="rect">
            <a:avLst/>
          </a:prstGeom>
          <a:noFill/>
          <a:ln w="28575">
            <a:solidFill>
              <a:schemeClr val="bg2">
                <a:lumMod val="2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301656" y="3044519"/>
            <a:ext cx="492981" cy="2061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368950" y="4477910"/>
            <a:ext cx="3067878" cy="24649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
        <p:nvSpPr>
          <p:cNvPr id="3" name="Rectangle 2"/>
          <p:cNvSpPr/>
          <p:nvPr/>
        </p:nvSpPr>
        <p:spPr>
          <a:xfrm>
            <a:off x="6696674" y="2008287"/>
            <a:ext cx="1484702" cy="307777"/>
          </a:xfrm>
          <a:prstGeom prst="rect">
            <a:avLst/>
          </a:prstGeom>
        </p:spPr>
        <p:txBody>
          <a:bodyPr wrap="none">
            <a:spAutoFit/>
          </a:bodyPr>
          <a:lstStyle/>
          <a:p>
            <a:r>
              <a:rPr lang="en-US" b="1" u="sng" dirty="0">
                <a:solidFill>
                  <a:schemeClr val="tx2"/>
                </a:solidFill>
              </a:rPr>
              <a:t>d</a:t>
            </a:r>
            <a:r>
              <a:rPr lang="en" b="1" u="sng" dirty="0">
                <a:solidFill>
                  <a:schemeClr val="tx2"/>
                </a:solidFill>
              </a:rPr>
              <a:t>ata.nysed.gov</a:t>
            </a:r>
            <a:endParaRPr lang="en-US" u="sng" dirty="0">
              <a:solidFill>
                <a:schemeClr val="tx2"/>
              </a:solidFill>
            </a:endParaRPr>
          </a:p>
        </p:txBody>
      </p:sp>
      <p:sp>
        <p:nvSpPr>
          <p:cNvPr id="4" name="Rectangle 3">
            <a:hlinkClick r:id="rId7" action="ppaction://hlinkfile"/>
          </p:cNvPr>
          <p:cNvSpPr/>
          <p:nvPr/>
        </p:nvSpPr>
        <p:spPr>
          <a:xfrm>
            <a:off x="5975164" y="1381125"/>
            <a:ext cx="2368736" cy="934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8333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Tips</a:t>
            </a:r>
            <a:endParaRPr lang="en-US" dirty="0"/>
          </a:p>
        </p:txBody>
      </p:sp>
    </p:spTree>
    <p:extLst>
      <p:ext uri="{BB962C8B-B14F-4D97-AF65-F5344CB8AC3E}">
        <p14:creationId xmlns:p14="http://schemas.microsoft.com/office/powerpoint/2010/main" val="741167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Shape 194"/>
          <p:cNvSpPr txBox="1">
            <a:spLocks noGrp="1"/>
          </p:cNvSpPr>
          <p:nvPr>
            <p:ph type="body" idx="1"/>
          </p:nvPr>
        </p:nvSpPr>
        <p:spPr>
          <a:xfrm>
            <a:off x="1611" y="1575213"/>
            <a:ext cx="6446901" cy="4391692"/>
          </a:xfrm>
          <a:prstGeom prst="rect">
            <a:avLst/>
          </a:prstGeom>
        </p:spPr>
        <p:txBody>
          <a:bodyPr lIns="91425" tIns="91425" rIns="91425" bIns="91425" anchor="t" anchorCtr="0">
            <a:noAutofit/>
          </a:bodyPr>
          <a:lstStyle/>
          <a:p>
            <a:pPr marL="228600" lvl="0" indent="0">
              <a:spcAft>
                <a:spcPts val="1200"/>
              </a:spcAft>
              <a:buNone/>
            </a:pPr>
            <a:r>
              <a:rPr lang="en" i="1" dirty="0" smtClean="0">
                <a:latin typeface="Bodoni MT Black" panose="02070A03080606020203" pitchFamily="18" charset="0"/>
              </a:rPr>
              <a:t>   Communication </a:t>
            </a:r>
            <a:r>
              <a:rPr lang="en" i="1" dirty="0">
                <a:latin typeface="Bodoni MT Black" panose="02070A03080606020203" pitchFamily="18" charset="0"/>
              </a:rPr>
              <a:t>is </a:t>
            </a:r>
            <a:r>
              <a:rPr lang="en" i="1" dirty="0" smtClean="0">
                <a:latin typeface="Bodoni MT Black" panose="02070A03080606020203" pitchFamily="18" charset="0"/>
              </a:rPr>
              <a:t>KEY</a:t>
            </a:r>
            <a:r>
              <a:rPr lang="en" i="1" dirty="0">
                <a:latin typeface="Bodoni MT Black" panose="02070A03080606020203" pitchFamily="18" charset="0"/>
              </a:rPr>
              <a:t>!</a:t>
            </a:r>
          </a:p>
          <a:p>
            <a:pPr marL="457200" lvl="0" indent="-228600" rtl="0">
              <a:spcBef>
                <a:spcPts val="0"/>
              </a:spcBef>
            </a:pPr>
            <a:r>
              <a:rPr lang="en" dirty="0" smtClean="0"/>
              <a:t> It is </a:t>
            </a:r>
            <a:r>
              <a:rPr lang="en" dirty="0"/>
              <a:t>important </a:t>
            </a:r>
            <a:r>
              <a:rPr lang="en" dirty="0" smtClean="0"/>
              <a:t>for your LEA’s CPSE staff </a:t>
            </a:r>
            <a:br>
              <a:rPr lang="en" dirty="0" smtClean="0"/>
            </a:br>
            <a:r>
              <a:rPr lang="en" dirty="0" smtClean="0"/>
              <a:t> and registration office to understand </a:t>
            </a:r>
            <a:r>
              <a:rPr lang="en" dirty="0"/>
              <a:t>the </a:t>
            </a:r>
            <a:r>
              <a:rPr lang="en" dirty="0" smtClean="0"/>
              <a:t/>
            </a:r>
            <a:br>
              <a:rPr lang="en" dirty="0" smtClean="0"/>
            </a:br>
            <a:r>
              <a:rPr lang="en" dirty="0" smtClean="0"/>
              <a:t> entire reporting </a:t>
            </a:r>
            <a:r>
              <a:rPr lang="en" dirty="0"/>
              <a:t>cycle for these students </a:t>
            </a:r>
            <a:r>
              <a:rPr lang="en" dirty="0" smtClean="0"/>
              <a:t/>
            </a:r>
            <a:br>
              <a:rPr lang="en" dirty="0" smtClean="0"/>
            </a:br>
            <a:r>
              <a:rPr lang="en" dirty="0" smtClean="0"/>
              <a:t> and to understand when communication </a:t>
            </a:r>
            <a:br>
              <a:rPr lang="en" dirty="0" smtClean="0"/>
            </a:br>
            <a:r>
              <a:rPr lang="en" dirty="0" smtClean="0"/>
              <a:t> is necessary.</a:t>
            </a:r>
            <a:endParaRPr lang="en"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769" y="1415476"/>
            <a:ext cx="2557227" cy="3538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3" name="Shape 193"/>
          <p:cNvSpPr txBox="1">
            <a:spLocks noGrp="1"/>
          </p:cNvSpPr>
          <p:nvPr>
            <p:ph type="title"/>
          </p:nvPr>
        </p:nvSpPr>
        <p:spPr>
          <a:xfrm>
            <a:off x="0" y="108661"/>
            <a:ext cx="9144000" cy="888866"/>
          </a:xfrm>
          <a:prstGeom prst="rect">
            <a:avLst/>
          </a:prstGeom>
        </p:spPr>
        <p:txBody>
          <a:bodyPr lIns="91425" tIns="91425" rIns="91425" bIns="91425" anchor="t" anchorCtr="0">
            <a:noAutofit/>
          </a:bodyPr>
          <a:lstStyle/>
          <a:p>
            <a:pPr lvl="0">
              <a:spcBef>
                <a:spcPts val="0"/>
              </a:spcBef>
              <a:buNone/>
            </a:pPr>
            <a:r>
              <a:rPr lang="en" dirty="0" smtClean="0"/>
              <a:t>References and Tips</a:t>
            </a:r>
            <a:endParaRPr lang="en"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250"/>
                                  </p:stCondLst>
                                  <p:iterate type="lt">
                                    <p:tmPct val="4000"/>
                                  </p:iterate>
                                  <p:childTnLst>
                                    <p:set>
                                      <p:cBhvr override="childStyle">
                                        <p:cTn id="6" dur="1500" fill="hold"/>
                                        <p:tgtEl>
                                          <p:spTgt spid="194">
                                            <p:txEl>
                                              <p:pRg st="0" end="0"/>
                                            </p:txEl>
                                          </p:spTgt>
                                        </p:tgtEl>
                                        <p:attrNameLst>
                                          <p:attrName>style.color</p:attrName>
                                        </p:attrNameLst>
                                      </p:cBhvr>
                                      <p:to>
                                        <p:clrVal>
                                          <a:srgbClr val="B74E08"/>
                                        </p:clrVal>
                                      </p:to>
                                    </p:set>
                                    <p:set>
                                      <p:cBhvr>
                                        <p:cTn id="7" dur="1500" fill="hold"/>
                                        <p:tgtEl>
                                          <p:spTgt spid="194">
                                            <p:txEl>
                                              <p:pRg st="0" end="0"/>
                                            </p:txEl>
                                          </p:spTgt>
                                        </p:tgtEl>
                                        <p:attrNameLst>
                                          <p:attrName>fillcolor</p:attrName>
                                        </p:attrNameLst>
                                      </p:cBhvr>
                                      <p:to>
                                        <p:clrVal>
                                          <a:srgbClr val="B74E08"/>
                                        </p:clrVal>
                                      </p:to>
                                    </p:set>
                                    <p:set>
                                      <p:cBhvr>
                                        <p:cTn id="8" dur="1500" fill="hold"/>
                                        <p:tgtEl>
                                          <p:spTgt spid="19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5122"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4466319" y="1137034"/>
            <a:ext cx="4677681" cy="4006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uble Wave 7"/>
          <p:cNvSpPr/>
          <p:nvPr/>
        </p:nvSpPr>
        <p:spPr>
          <a:xfrm rot="5400000">
            <a:off x="4120166" y="3492694"/>
            <a:ext cx="1110868" cy="819150"/>
          </a:xfrm>
          <a:prstGeom prst="doubleWave">
            <a:avLst>
              <a:gd name="adj1" fmla="val 1206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Shape 368"/>
          <p:cNvSpPr txBox="1">
            <a:spLocks noGrp="1"/>
          </p:cNvSpPr>
          <p:nvPr>
            <p:ph type="body" idx="1"/>
          </p:nvPr>
        </p:nvSpPr>
        <p:spPr>
          <a:xfrm>
            <a:off x="534306" y="1253727"/>
            <a:ext cx="5771903" cy="3612289"/>
          </a:xfrm>
          <a:prstGeom prst="rect">
            <a:avLst/>
          </a:prstGeom>
        </p:spPr>
        <p:txBody>
          <a:bodyPr lIns="91425" tIns="91425" rIns="91425" bIns="91425" anchor="t" anchorCtr="0">
            <a:noAutofit/>
          </a:bodyPr>
          <a:lstStyle/>
          <a:p>
            <a:pPr lvl="0">
              <a:lnSpc>
                <a:spcPct val="150000"/>
              </a:lnSpc>
              <a:spcBef>
                <a:spcPts val="0"/>
              </a:spcBef>
              <a:spcAft>
                <a:spcPts val="300"/>
              </a:spcAft>
              <a:buNone/>
            </a:pPr>
            <a:r>
              <a:rPr lang="en" sz="2000" dirty="0" smtClean="0">
                <a:solidFill>
                  <a:schemeClr val="accent6"/>
                </a:solidFill>
                <a:hlinkClick r:id="rId5"/>
              </a:rPr>
              <a:t>SIRS Manual</a:t>
            </a:r>
            <a:endParaRPr lang="en" sz="2000" dirty="0" smtClean="0">
              <a:solidFill>
                <a:schemeClr val="accent6"/>
              </a:solidFill>
            </a:endParaRPr>
          </a:p>
          <a:p>
            <a:pPr lvl="0">
              <a:lnSpc>
                <a:spcPct val="150000"/>
              </a:lnSpc>
              <a:spcBef>
                <a:spcPts val="0"/>
              </a:spcBef>
              <a:spcAft>
                <a:spcPts val="300"/>
              </a:spcAft>
              <a:buNone/>
            </a:pPr>
            <a:r>
              <a:rPr lang="en" sz="2000" dirty="0" smtClean="0">
                <a:solidFill>
                  <a:schemeClr val="accent6"/>
                </a:solidFill>
                <a:hlinkClick r:id="rId6"/>
              </a:rPr>
              <a:t>SEDREF</a:t>
            </a:r>
            <a:endParaRPr lang="en" sz="2000" dirty="0">
              <a:solidFill>
                <a:schemeClr val="accent6"/>
              </a:solidFill>
            </a:endParaRPr>
          </a:p>
          <a:p>
            <a:pPr lvl="0">
              <a:lnSpc>
                <a:spcPct val="150000"/>
              </a:lnSpc>
              <a:spcAft>
                <a:spcPts val="300"/>
              </a:spcAft>
              <a:buNone/>
            </a:pPr>
            <a:r>
              <a:rPr lang="en" sz="2000" dirty="0" smtClean="0">
                <a:solidFill>
                  <a:schemeClr val="accent6"/>
                </a:solidFill>
                <a:hlinkClick r:id="rId7"/>
              </a:rPr>
              <a:t>SEDCAR</a:t>
            </a:r>
            <a:endParaRPr lang="en" sz="2000" u="sng" dirty="0">
              <a:solidFill>
                <a:schemeClr val="accent6"/>
              </a:solidFill>
              <a:hlinkClick r:id="rId7"/>
            </a:endParaRPr>
          </a:p>
          <a:p>
            <a:pPr lvl="0">
              <a:lnSpc>
                <a:spcPct val="150000"/>
              </a:lnSpc>
              <a:spcBef>
                <a:spcPts val="0"/>
              </a:spcBef>
              <a:spcAft>
                <a:spcPts val="300"/>
              </a:spcAft>
              <a:buNone/>
            </a:pPr>
            <a:r>
              <a:rPr lang="en" sz="2000" dirty="0" smtClean="0">
                <a:solidFill>
                  <a:schemeClr val="accent6"/>
                </a:solidFill>
                <a:hlinkClick r:id="rId8"/>
              </a:rPr>
              <a:t>New York State Report Card</a:t>
            </a:r>
            <a:endParaRPr lang="en" sz="2000" dirty="0" smtClean="0">
              <a:solidFill>
                <a:schemeClr val="accent6"/>
              </a:solidFill>
            </a:endParaRPr>
          </a:p>
          <a:p>
            <a:pPr lvl="0">
              <a:lnSpc>
                <a:spcPct val="150000"/>
              </a:lnSpc>
              <a:spcBef>
                <a:spcPts val="0"/>
              </a:spcBef>
              <a:spcAft>
                <a:spcPts val="300"/>
              </a:spcAft>
              <a:buNone/>
            </a:pPr>
            <a:r>
              <a:rPr lang="en" sz="2000" dirty="0" smtClean="0">
                <a:solidFill>
                  <a:schemeClr val="accent6"/>
                </a:solidFill>
                <a:hlinkClick r:id="rId9"/>
              </a:rPr>
              <a:t>NYSED’s How to Grant PD Entitlements</a:t>
            </a:r>
            <a:endParaRPr lang="en" sz="2000" dirty="0" smtClean="0">
              <a:solidFill>
                <a:schemeClr val="accent6"/>
              </a:solidFill>
            </a:endParaRPr>
          </a:p>
          <a:p>
            <a:pPr lvl="0">
              <a:lnSpc>
                <a:spcPct val="150000"/>
              </a:lnSpc>
              <a:spcBef>
                <a:spcPts val="0"/>
              </a:spcBef>
              <a:spcAft>
                <a:spcPts val="300"/>
              </a:spcAft>
              <a:buNone/>
            </a:pPr>
            <a:r>
              <a:rPr lang="en" sz="2000" dirty="0" smtClean="0">
                <a:solidFill>
                  <a:schemeClr val="accent6"/>
                </a:solidFill>
                <a:hlinkClick r:id="rId10"/>
              </a:rPr>
              <a:t>PD Data System Resources</a:t>
            </a:r>
            <a:endParaRPr lang="en" sz="2000" dirty="0" smtClean="0">
              <a:solidFill>
                <a:schemeClr val="accent6"/>
              </a:solidFill>
              <a:hlinkClick r:id="rId11"/>
            </a:endParaRPr>
          </a:p>
          <a:p>
            <a:pPr lvl="0">
              <a:lnSpc>
                <a:spcPct val="150000"/>
              </a:lnSpc>
              <a:spcBef>
                <a:spcPts val="0"/>
              </a:spcBef>
              <a:spcAft>
                <a:spcPts val="300"/>
              </a:spcAft>
              <a:buNone/>
            </a:pPr>
            <a:r>
              <a:rPr lang="en" sz="2000" u="sng" dirty="0" smtClean="0">
                <a:solidFill>
                  <a:schemeClr val="accent6"/>
                </a:solidFill>
                <a:hlinkClick r:id="rId12"/>
              </a:rPr>
              <a:t>Special Education Office Form</a:t>
            </a:r>
            <a:endParaRPr lang="en" sz="2000" u="sng" dirty="0">
              <a:solidFill>
                <a:schemeClr val="accent6"/>
              </a:solidFill>
              <a:hlinkClick r:id="rId11"/>
            </a:endParaRPr>
          </a:p>
          <a:p>
            <a:pPr lvl="0">
              <a:lnSpc>
                <a:spcPct val="150000"/>
              </a:lnSpc>
              <a:spcBef>
                <a:spcPts val="0"/>
              </a:spcBef>
              <a:spcAft>
                <a:spcPts val="300"/>
              </a:spcAft>
              <a:buNone/>
            </a:pPr>
            <a:endParaRPr dirty="0"/>
          </a:p>
          <a:p>
            <a:pPr lvl="0">
              <a:spcBef>
                <a:spcPts val="0"/>
              </a:spcBef>
              <a:buNone/>
            </a:pPr>
            <a:endParaRPr dirty="0"/>
          </a:p>
        </p:txBody>
      </p:sp>
      <p:sp>
        <p:nvSpPr>
          <p:cNvPr id="3" name="Double Wave 2"/>
          <p:cNvSpPr/>
          <p:nvPr/>
        </p:nvSpPr>
        <p:spPr>
          <a:xfrm rot="5400000">
            <a:off x="4072312" y="1214846"/>
            <a:ext cx="1099265" cy="954914"/>
          </a:xfrm>
          <a:prstGeom prst="doubleWave">
            <a:avLst>
              <a:gd name="adj1" fmla="val 1206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uble Wave 6"/>
          <p:cNvSpPr/>
          <p:nvPr/>
        </p:nvSpPr>
        <p:spPr>
          <a:xfrm rot="5400000">
            <a:off x="4116579" y="2387794"/>
            <a:ext cx="1110868" cy="819150"/>
          </a:xfrm>
          <a:prstGeom prst="doubleWave">
            <a:avLst>
              <a:gd name="adj1" fmla="val 1206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uble Wave 8"/>
          <p:cNvSpPr/>
          <p:nvPr/>
        </p:nvSpPr>
        <p:spPr>
          <a:xfrm rot="5400000">
            <a:off x="4104704" y="4603562"/>
            <a:ext cx="1110868" cy="819150"/>
          </a:xfrm>
          <a:prstGeom prst="doubleWave">
            <a:avLst>
              <a:gd name="adj1" fmla="val 1206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67" name="Shape 367"/>
          <p:cNvSpPr txBox="1">
            <a:spLocks noGrp="1"/>
          </p:cNvSpPr>
          <p:nvPr>
            <p:ph type="title"/>
          </p:nvPr>
        </p:nvSpPr>
        <p:spPr>
          <a:xfrm>
            <a:off x="0" y="129442"/>
            <a:ext cx="9144000" cy="880373"/>
          </a:xfrm>
          <a:prstGeom prst="rect">
            <a:avLst/>
          </a:prstGeom>
        </p:spPr>
        <p:txBody>
          <a:bodyPr lIns="91425" tIns="91425" rIns="91425" bIns="91425" anchor="t" anchorCtr="0">
            <a:noAutofit/>
          </a:bodyPr>
          <a:lstStyle/>
          <a:p>
            <a:pPr lvl="0">
              <a:spcBef>
                <a:spcPts val="0"/>
              </a:spcBef>
              <a:buNone/>
            </a:pPr>
            <a:r>
              <a:rPr lang="en" dirty="0" smtClean="0"/>
              <a:t>References and Tips</a:t>
            </a:r>
            <a:endParaRPr lang="en" dirty="0"/>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Agenda Text"/>
          <p:cNvSpPr txBox="1">
            <a:spLocks noGrp="1"/>
          </p:cNvSpPr>
          <p:nvPr>
            <p:ph type="body" idx="1"/>
          </p:nvPr>
        </p:nvSpPr>
        <p:spPr>
          <a:prstGeom prst="rect">
            <a:avLst/>
          </a:prstGeom>
        </p:spPr>
        <p:txBody>
          <a:bodyPr lIns="91425" tIns="91425" rIns="91425" bIns="91425" anchor="t" anchorCtr="0">
            <a:noAutofit/>
          </a:bodyPr>
          <a:lstStyle/>
          <a:p>
            <a:pPr marL="457200" lvl="0" indent="-228600">
              <a:lnSpc>
                <a:spcPct val="150000"/>
              </a:lnSpc>
              <a:spcBef>
                <a:spcPts val="0"/>
              </a:spcBef>
            </a:pPr>
            <a:r>
              <a:rPr lang="en" sz="1600" dirty="0" smtClean="0"/>
              <a:t>Definition of a PreSchool Student</a:t>
            </a:r>
          </a:p>
          <a:p>
            <a:pPr marL="457200" lvl="0" indent="-228600">
              <a:lnSpc>
                <a:spcPct val="150000"/>
              </a:lnSpc>
              <a:spcBef>
                <a:spcPts val="0"/>
              </a:spcBef>
            </a:pPr>
            <a:r>
              <a:rPr lang="en" sz="1600" dirty="0" smtClean="0"/>
              <a:t>Overview</a:t>
            </a:r>
          </a:p>
          <a:p>
            <a:pPr marL="457200" lvl="0" indent="-228600">
              <a:lnSpc>
                <a:spcPct val="150000"/>
              </a:lnSpc>
              <a:spcBef>
                <a:spcPts val="0"/>
              </a:spcBef>
            </a:pPr>
            <a:r>
              <a:rPr lang="en" sz="1600" dirty="0" smtClean="0"/>
              <a:t>Enrollment Scenarios</a:t>
            </a:r>
          </a:p>
          <a:p>
            <a:pPr marL="457200" lvl="0" indent="-228600">
              <a:lnSpc>
                <a:spcPct val="150000"/>
              </a:lnSpc>
              <a:spcBef>
                <a:spcPts val="0"/>
              </a:spcBef>
            </a:pPr>
            <a:r>
              <a:rPr lang="en" sz="1600" dirty="0" smtClean="0"/>
              <a:t>Transitions</a:t>
            </a:r>
          </a:p>
          <a:p>
            <a:pPr marL="457200" indent="-228600">
              <a:lnSpc>
                <a:spcPct val="150000"/>
              </a:lnSpc>
            </a:pPr>
            <a:r>
              <a:rPr lang="en" sz="1600" dirty="0" smtClean="0"/>
              <a:t>End of Year Reporting</a:t>
            </a:r>
          </a:p>
          <a:p>
            <a:pPr marL="457200" indent="-228600">
              <a:lnSpc>
                <a:spcPct val="150000"/>
              </a:lnSpc>
            </a:pPr>
            <a:r>
              <a:rPr lang="en" sz="1600" dirty="0" smtClean="0"/>
              <a:t>Where does this data show up?</a:t>
            </a:r>
          </a:p>
          <a:p>
            <a:pPr marL="457200" lvl="0" indent="-228600">
              <a:lnSpc>
                <a:spcPct val="150000"/>
              </a:lnSpc>
              <a:spcBef>
                <a:spcPts val="0"/>
              </a:spcBef>
            </a:pPr>
            <a:r>
              <a:rPr lang="en" sz="1600" dirty="0" smtClean="0"/>
              <a:t>Potential Errors</a:t>
            </a:r>
          </a:p>
          <a:p>
            <a:pPr marL="457200" lvl="0" indent="-228600">
              <a:lnSpc>
                <a:spcPct val="150000"/>
              </a:lnSpc>
              <a:spcBef>
                <a:spcPts val="0"/>
              </a:spcBef>
            </a:pPr>
            <a:r>
              <a:rPr lang="en" sz="1600" dirty="0" smtClean="0"/>
              <a:t>References and Tips</a:t>
            </a:r>
            <a:endParaRPr lang="en" sz="1600" dirty="0"/>
          </a:p>
        </p:txBody>
      </p:sp>
      <p:pic>
        <p:nvPicPr>
          <p:cNvPr id="1028" name="Picture 2" descr="C:\Users\michele.hausmann\AppData\Local\Microsoft\Windows\Temporary Internet Files\Content.IE5\HKC150EM\463071033_6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346" y="1506681"/>
            <a:ext cx="4287982" cy="2826329"/>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33" name="Picture 4" descr="C:\Users\michele.hausmann\AppData\Local\Microsoft\Windows\Temporary Internet Files\Content.IE5\LUTY426M\4604641188_0afe739c6f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346" y="1496288"/>
            <a:ext cx="4287718" cy="286741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39" name="Picture 1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965" y="1487155"/>
            <a:ext cx="4297098" cy="2877026"/>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3" name="Agenda Header"/>
          <p:cNvSpPr txBox="1">
            <a:spLocks noGrp="1"/>
          </p:cNvSpPr>
          <p:nvPr>
            <p:ph type="title"/>
          </p:nvPr>
        </p:nvSpPr>
        <p:spPr>
          <a:xfrm>
            <a:off x="-10391" y="135083"/>
            <a:ext cx="9144000" cy="852054"/>
          </a:xfrm>
          <a:prstGeom prst="rect">
            <a:avLst/>
          </a:prstGeom>
        </p:spPr>
        <p:txBody>
          <a:bodyPr lIns="91425" tIns="91425" rIns="91425" bIns="91425" anchor="t" anchorCtr="0">
            <a:noAutofit/>
          </a:bodyPr>
          <a:lstStyle/>
          <a:p>
            <a:pPr lvl="0">
              <a:spcBef>
                <a:spcPts val="0"/>
              </a:spcBef>
              <a:buNone/>
            </a:pPr>
            <a:r>
              <a:rPr lang="en" dirty="0"/>
              <a:t>Agenda</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1039"/>
                                        </p:tgtEl>
                                        <p:attrNameLst>
                                          <p:attrName>style.visibility</p:attrName>
                                        </p:attrNameLst>
                                      </p:cBhvr>
                                      <p:to>
                                        <p:strVal val="visible"/>
                                      </p:to>
                                    </p:set>
                                    <p:animEffect transition="in" filter="randombar(horizontal)">
                                      <p:cBhvr>
                                        <p:cTn id="7" dur="3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0" y="-119941"/>
            <a:ext cx="9144000" cy="1346064"/>
          </a:xfrm>
          <a:prstGeom prst="rect">
            <a:avLst/>
          </a:prstGeom>
        </p:spPr>
        <p:txBody>
          <a:bodyPr lIns="91425" tIns="91425" rIns="91425" bIns="91425" anchor="t" anchorCtr="0">
            <a:noAutofit/>
          </a:bodyPr>
          <a:lstStyle/>
          <a:p>
            <a:pPr marL="457200" lvl="0" indent="-228600">
              <a:lnSpc>
                <a:spcPct val="150000"/>
              </a:lnSpc>
            </a:pPr>
            <a:r>
              <a:rPr lang="en" dirty="0"/>
              <a:t>Definition of a PreSchool Student</a:t>
            </a:r>
          </a:p>
        </p:txBody>
      </p:sp>
      <p:sp>
        <p:nvSpPr>
          <p:cNvPr id="2" name="TextBox 1"/>
          <p:cNvSpPr txBox="1"/>
          <p:nvPr/>
        </p:nvSpPr>
        <p:spPr>
          <a:xfrm>
            <a:off x="3907014" y="1423550"/>
            <a:ext cx="4821381" cy="2862322"/>
          </a:xfrm>
          <a:prstGeom prst="rect">
            <a:avLst/>
          </a:prstGeom>
          <a:noFill/>
        </p:spPr>
        <p:txBody>
          <a:bodyPr wrap="square" rtlCol="0">
            <a:spAutoFit/>
          </a:bodyPr>
          <a:lstStyle/>
          <a:p>
            <a:pPr>
              <a:spcAft>
                <a:spcPts val="600"/>
              </a:spcAft>
            </a:pPr>
            <a:r>
              <a:rPr lang="en-US" sz="1600" b="1" kern="1900" spc="10" dirty="0" smtClean="0">
                <a:solidFill>
                  <a:schemeClr val="tx2">
                    <a:lumMod val="20000"/>
                    <a:lumOff val="80000"/>
                  </a:schemeClr>
                </a:solidFill>
                <a:latin typeface="+mn-lt"/>
              </a:rPr>
              <a:t>Preschool-aged Student:</a:t>
            </a:r>
          </a:p>
          <a:p>
            <a:pPr>
              <a:spcAft>
                <a:spcPts val="600"/>
              </a:spcAft>
            </a:pPr>
            <a:r>
              <a:rPr lang="en-US" sz="1600" kern="1900" dirty="0" smtClean="0">
                <a:solidFill>
                  <a:schemeClr val="tx2">
                    <a:lumMod val="20000"/>
                    <a:lumOff val="80000"/>
                  </a:schemeClr>
                </a:solidFill>
                <a:latin typeface="+mn-lt"/>
              </a:rPr>
              <a:t>Any child age 3-5 who is not enrolled in Kindergarten. Students in grade PS or PK are considered pre-school age.</a:t>
            </a:r>
          </a:p>
          <a:p>
            <a:pPr>
              <a:spcAft>
                <a:spcPts val="600"/>
              </a:spcAft>
            </a:pPr>
            <a:endParaRPr lang="en-US" sz="1600" kern="1900" dirty="0">
              <a:solidFill>
                <a:schemeClr val="tx2"/>
              </a:solidFill>
              <a:latin typeface="+mn-lt"/>
            </a:endParaRPr>
          </a:p>
          <a:p>
            <a:pPr>
              <a:spcAft>
                <a:spcPts val="600"/>
              </a:spcAft>
            </a:pPr>
            <a:r>
              <a:rPr lang="en-US" sz="1600" b="1" kern="1900" spc="10" dirty="0" smtClean="0">
                <a:solidFill>
                  <a:schemeClr val="tx2">
                    <a:lumMod val="20000"/>
                    <a:lumOff val="80000"/>
                  </a:schemeClr>
                </a:solidFill>
                <a:latin typeface="+mn-lt"/>
              </a:rPr>
              <a:t>PS Grade Ordinal:</a:t>
            </a:r>
          </a:p>
          <a:p>
            <a:pPr>
              <a:spcAft>
                <a:spcPts val="600"/>
              </a:spcAft>
            </a:pPr>
            <a:r>
              <a:rPr lang="en-US" sz="1600" kern="1900" dirty="0" smtClean="0">
                <a:solidFill>
                  <a:schemeClr val="tx2">
                    <a:lumMod val="20000"/>
                    <a:lumOff val="80000"/>
                  </a:schemeClr>
                </a:solidFill>
                <a:latin typeface="+mn-lt"/>
              </a:rPr>
              <a:t>The PS (Preschool) grade ordinal is used for a child in CPSE determination or a child who is receiving preschool special-education services and is not in a Pre-K program.</a:t>
            </a:r>
            <a:endParaRPr lang="en-US" sz="1600" kern="1900" dirty="0">
              <a:solidFill>
                <a:schemeClr val="tx2">
                  <a:lumMod val="20000"/>
                  <a:lumOff val="80000"/>
                </a:schemeClr>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35" y="1518800"/>
            <a:ext cx="2321503" cy="2862322"/>
          </a:xfrm>
          <a:prstGeom prst="rect">
            <a:avLst/>
          </a:prstGeom>
          <a:noFill/>
          <a:ln>
            <a:noFill/>
          </a:ln>
          <a:effectLst>
            <a:softEdge rad="63500"/>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5" y="125570"/>
            <a:ext cx="870963" cy="884501"/>
          </a:xfrm>
          <a:prstGeom prst="rect">
            <a:avLst/>
          </a:prstGeom>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1450"/>
            <a:ext cx="6151418" cy="754380"/>
          </a:xfrm>
        </p:spPr>
        <p:txBody>
          <a:bodyPr/>
          <a:lstStyle/>
          <a:p>
            <a:pPr algn="ctr"/>
            <a:r>
              <a:rPr lang="en-US" dirty="0" smtClean="0"/>
              <a:t>An Overview of the Determination Phase</a:t>
            </a:r>
            <a:endParaRPr lang="en-US" dirty="0"/>
          </a:p>
        </p:txBody>
      </p:sp>
      <p:sp>
        <p:nvSpPr>
          <p:cNvPr id="20" name="TextBox 19"/>
          <p:cNvSpPr txBox="1"/>
          <p:nvPr/>
        </p:nvSpPr>
        <p:spPr>
          <a:xfrm>
            <a:off x="6463142" y="1194952"/>
            <a:ext cx="2296391" cy="1200329"/>
          </a:xfrm>
          <a:prstGeom prst="rect">
            <a:avLst/>
          </a:prstGeom>
          <a:noFill/>
        </p:spPr>
        <p:txBody>
          <a:bodyPr wrap="square" rtlCol="0">
            <a:spAutoFit/>
          </a:bodyPr>
          <a:lstStyle/>
          <a:p>
            <a:r>
              <a:rPr lang="en-US" sz="1200" b="1" u="sng" kern="3000" spc="300" dirty="0" smtClean="0">
                <a:solidFill>
                  <a:schemeClr val="tx2"/>
                </a:solidFill>
                <a:latin typeface="+mn-lt"/>
              </a:rPr>
              <a:t>The Referral Process</a:t>
            </a:r>
          </a:p>
          <a:p>
            <a:r>
              <a:rPr lang="en-US" sz="1200" kern="3000" dirty="0" smtClean="0">
                <a:solidFill>
                  <a:schemeClr val="tx2"/>
                </a:solidFill>
                <a:latin typeface="+mn-lt"/>
              </a:rPr>
              <a:t>Children are referred to the school district’s CPSE if they are suspected of having a disability which impairs their learning and development.</a:t>
            </a:r>
            <a:endParaRPr lang="en-US" sz="1200" kern="3000" dirty="0">
              <a:solidFill>
                <a:schemeClr val="tx2"/>
              </a:solidFill>
              <a:latin typeface="+mn-lt"/>
            </a:endParaRPr>
          </a:p>
        </p:txBody>
      </p:sp>
      <p:sp>
        <p:nvSpPr>
          <p:cNvPr id="21" name="TextBox 20"/>
          <p:cNvSpPr txBox="1"/>
          <p:nvPr/>
        </p:nvSpPr>
        <p:spPr>
          <a:xfrm>
            <a:off x="6470068" y="2474006"/>
            <a:ext cx="2403768" cy="1200329"/>
          </a:xfrm>
          <a:prstGeom prst="rect">
            <a:avLst/>
          </a:prstGeom>
          <a:noFill/>
        </p:spPr>
        <p:txBody>
          <a:bodyPr wrap="square" rtlCol="0">
            <a:spAutoFit/>
          </a:bodyPr>
          <a:lstStyle/>
          <a:p>
            <a:r>
              <a:rPr lang="en-US" sz="1200" b="1" u="sng" kern="3000" spc="300" dirty="0" smtClean="0">
                <a:solidFill>
                  <a:schemeClr val="tx2"/>
                </a:solidFill>
                <a:latin typeface="+mn-lt"/>
              </a:rPr>
              <a:t>Consent</a:t>
            </a:r>
          </a:p>
          <a:p>
            <a:r>
              <a:rPr lang="en-US" sz="1200" kern="3000" dirty="0" smtClean="0">
                <a:solidFill>
                  <a:schemeClr val="tx2"/>
                </a:solidFill>
                <a:latin typeface="+mn-lt"/>
              </a:rPr>
              <a:t>The parent sends written consent. If the parent does not give consent for the initial evaluation, the parent is notified that no further action takes place.</a:t>
            </a:r>
            <a:endParaRPr lang="en-US" sz="1200" kern="3000" dirty="0">
              <a:solidFill>
                <a:schemeClr val="tx2"/>
              </a:solidFill>
              <a:latin typeface="+mn-lt"/>
            </a:endParaRPr>
          </a:p>
        </p:txBody>
      </p:sp>
      <p:sp>
        <p:nvSpPr>
          <p:cNvPr id="22" name="TextBox 21"/>
          <p:cNvSpPr txBox="1"/>
          <p:nvPr/>
        </p:nvSpPr>
        <p:spPr>
          <a:xfrm>
            <a:off x="6470068" y="3814445"/>
            <a:ext cx="2296391" cy="1200329"/>
          </a:xfrm>
          <a:prstGeom prst="rect">
            <a:avLst/>
          </a:prstGeom>
          <a:noFill/>
        </p:spPr>
        <p:txBody>
          <a:bodyPr wrap="square" rtlCol="0">
            <a:spAutoFit/>
          </a:bodyPr>
          <a:lstStyle/>
          <a:p>
            <a:r>
              <a:rPr lang="en-US" sz="1200" b="1" u="sng" kern="3000" spc="300" dirty="0" smtClean="0">
                <a:solidFill>
                  <a:schemeClr val="tx2"/>
                </a:solidFill>
                <a:latin typeface="+mn-lt"/>
              </a:rPr>
              <a:t>Evaluation</a:t>
            </a:r>
          </a:p>
          <a:p>
            <a:r>
              <a:rPr lang="en-US" sz="1200" kern="3000" dirty="0" smtClean="0">
                <a:solidFill>
                  <a:schemeClr val="tx2"/>
                </a:solidFill>
                <a:latin typeface="+mn-lt"/>
              </a:rPr>
              <a:t>The evaluation of a PS child requires information gathering and the process includes the sharing of results among evaluators and the CPSE. </a:t>
            </a:r>
            <a:endParaRPr lang="en-US" sz="1200" kern="3000" dirty="0">
              <a:solidFill>
                <a:schemeClr val="tx2"/>
              </a:solidFill>
              <a:latin typeface="+mn-lt"/>
            </a:endParaRPr>
          </a:p>
        </p:txBody>
      </p:sp>
      <p:graphicFrame>
        <p:nvGraphicFramePr>
          <p:cNvPr id="23" name="Diagram 22"/>
          <p:cNvGraphicFramePr/>
          <p:nvPr>
            <p:extLst>
              <p:ext uri="{D42A27DB-BD31-4B8C-83A1-F6EECF244321}">
                <p14:modId xmlns:p14="http://schemas.microsoft.com/office/powerpoint/2010/main" val="1379751996"/>
              </p:ext>
            </p:extLst>
          </p:nvPr>
        </p:nvGraphicFramePr>
        <p:xfrm>
          <a:off x="155863" y="1257299"/>
          <a:ext cx="5947064" cy="3771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73037" y="125570"/>
            <a:ext cx="870963" cy="884501"/>
          </a:xfrm>
          <a:prstGeom prst="rect">
            <a:avLst/>
          </a:prstGeom>
        </p:spPr>
      </p:pic>
    </p:spTree>
    <p:extLst>
      <p:ext uri="{BB962C8B-B14F-4D97-AF65-F5344CB8AC3E}">
        <p14:creationId xmlns:p14="http://schemas.microsoft.com/office/powerpoint/2010/main" val="922939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Scenarios</a:t>
            </a:r>
            <a:endParaRPr lang="en-US" dirty="0"/>
          </a:p>
        </p:txBody>
      </p:sp>
    </p:spTree>
    <p:extLst>
      <p:ext uri="{BB962C8B-B14F-4D97-AF65-F5344CB8AC3E}">
        <p14:creationId xmlns:p14="http://schemas.microsoft.com/office/powerpoint/2010/main" val="2157008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4" name="Rectangle 3"/>
          <p:cNvSpPr/>
          <p:nvPr/>
        </p:nvSpPr>
        <p:spPr>
          <a:xfrm>
            <a:off x="548987" y="1330037"/>
            <a:ext cx="8271163" cy="5463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9" name="Shape 119"/>
          <p:cNvSpPr txBox="1">
            <a:spLocks noGrp="1"/>
          </p:cNvSpPr>
          <p:nvPr>
            <p:ph type="title"/>
          </p:nvPr>
        </p:nvSpPr>
        <p:spPr>
          <a:xfrm>
            <a:off x="0" y="150225"/>
            <a:ext cx="9144000" cy="920036"/>
          </a:xfrm>
          <a:prstGeom prst="rect">
            <a:avLst/>
          </a:prstGeom>
        </p:spPr>
        <p:txBody>
          <a:bodyPr lIns="91425" tIns="91425" rIns="91425" bIns="91425" anchor="t" anchorCtr="0">
            <a:noAutofit/>
          </a:bodyPr>
          <a:lstStyle/>
          <a:p>
            <a:pPr lvl="0">
              <a:spcBef>
                <a:spcPts val="0"/>
              </a:spcBef>
              <a:buNone/>
            </a:pPr>
            <a:r>
              <a:rPr lang="en" dirty="0" smtClean="0"/>
              <a:t>Determination Phase</a:t>
            </a:r>
            <a:endParaRPr lang="en" dirty="0"/>
          </a:p>
        </p:txBody>
      </p:sp>
      <p:sp>
        <p:nvSpPr>
          <p:cNvPr id="120" name="Shape 120"/>
          <p:cNvSpPr txBox="1">
            <a:spLocks noGrp="1"/>
          </p:cNvSpPr>
          <p:nvPr>
            <p:ph type="body" idx="1"/>
          </p:nvPr>
        </p:nvSpPr>
        <p:spPr>
          <a:xfrm>
            <a:off x="298450" y="1271439"/>
            <a:ext cx="8668904" cy="3339000"/>
          </a:xfrm>
          <a:prstGeom prst="rect">
            <a:avLst/>
          </a:prstGeom>
        </p:spPr>
        <p:txBody>
          <a:bodyPr lIns="91425" tIns="91425" rIns="91425" bIns="91425" anchor="t" anchorCtr="0">
            <a:noAutofit/>
          </a:bodyPr>
          <a:lstStyle/>
          <a:p>
            <a:pPr marL="228600" lvl="0" indent="0">
              <a:spcAft>
                <a:spcPts val="600"/>
              </a:spcAft>
              <a:buNone/>
            </a:pPr>
            <a:r>
              <a:rPr lang="en" sz="1600" b="1" kern="1900" spc="10" dirty="0" smtClean="0"/>
              <a:t>The Determination Phase is only applicable to </a:t>
            </a:r>
            <a:r>
              <a:rPr lang="en" sz="1600" b="1" u="sng" kern="1900" spc="10" dirty="0"/>
              <a:t>preschool-aged students not already enrolled at your district</a:t>
            </a:r>
            <a:r>
              <a:rPr lang="en" sz="1600" b="1" kern="1900" spc="10" dirty="0"/>
              <a:t>. </a:t>
            </a:r>
            <a:r>
              <a:rPr lang="en" sz="1600" b="1" kern="1900" spc="10" dirty="0" smtClean="0"/>
              <a:t>Do </a:t>
            </a:r>
            <a:r>
              <a:rPr lang="en" sz="1600" b="1" kern="1900" spc="10" dirty="0"/>
              <a:t>not report </a:t>
            </a:r>
            <a:r>
              <a:rPr lang="en" sz="1600" b="1" kern="1900" spc="10" dirty="0" smtClean="0"/>
              <a:t>the Determination </a:t>
            </a:r>
            <a:r>
              <a:rPr lang="en" sz="1600" b="1" kern="1900" spc="10" dirty="0"/>
              <a:t>Phase </a:t>
            </a:r>
            <a:r>
              <a:rPr lang="en" sz="1600" b="1" kern="1900" spc="10" dirty="0" smtClean="0"/>
              <a:t>if the student is already enrolled in Pre-K</a:t>
            </a:r>
            <a:r>
              <a:rPr lang="en" sz="1600" b="1" kern="1900" spc="10" dirty="0"/>
              <a:t>.</a:t>
            </a:r>
            <a:r>
              <a:rPr lang="en" sz="1600" b="1" kern="1900" spc="10" dirty="0" smtClean="0"/>
              <a:t> </a:t>
            </a:r>
            <a:endParaRPr lang="en" sz="1600" b="1" kern="1900" spc="10" dirty="0"/>
          </a:p>
          <a:p>
            <a:pPr lvl="0">
              <a:lnSpc>
                <a:spcPct val="100000"/>
              </a:lnSpc>
              <a:spcBef>
                <a:spcPts val="0"/>
              </a:spcBef>
              <a:spcAft>
                <a:spcPts val="600"/>
              </a:spcAft>
              <a:buNone/>
            </a:pPr>
            <a:endParaRPr sz="1400" dirty="0"/>
          </a:p>
          <a:p>
            <a:pPr marL="457200" lvl="0" indent="-304800" rtl="0">
              <a:lnSpc>
                <a:spcPct val="100000"/>
              </a:lnSpc>
              <a:spcBef>
                <a:spcPts val="0"/>
              </a:spcBef>
              <a:spcAft>
                <a:spcPts val="600"/>
              </a:spcAft>
              <a:buSzPct val="100000"/>
            </a:pPr>
            <a:r>
              <a:rPr lang="en" sz="1400" spc="10" dirty="0"/>
              <a:t>Enrollment</a:t>
            </a:r>
          </a:p>
          <a:p>
            <a:pPr marL="914400" lvl="1" indent="-304800" rtl="0">
              <a:lnSpc>
                <a:spcPct val="100000"/>
              </a:lnSpc>
              <a:spcBef>
                <a:spcPts val="0"/>
              </a:spcBef>
              <a:spcAft>
                <a:spcPts val="600"/>
              </a:spcAft>
              <a:buSzPct val="100000"/>
            </a:pPr>
            <a:r>
              <a:rPr lang="en" sz="1400" b="1" spc="10" dirty="0"/>
              <a:t>Entry Code</a:t>
            </a:r>
            <a:r>
              <a:rPr lang="en" sz="1400" spc="10" dirty="0"/>
              <a:t> </a:t>
            </a:r>
            <a:r>
              <a:rPr lang="en" sz="1400" spc="10" dirty="0" smtClean="0"/>
              <a:t>:  4034 - </a:t>
            </a:r>
            <a:r>
              <a:rPr lang="en" sz="1400" spc="10" dirty="0"/>
              <a:t>“Preschool-age students enrolled </a:t>
            </a:r>
            <a:r>
              <a:rPr lang="en" sz="1400" u="sng" spc="10" dirty="0"/>
              <a:t>solely</a:t>
            </a:r>
            <a:r>
              <a:rPr lang="en" sz="1400" spc="10" dirty="0"/>
              <a:t> for determining eligibility for special education </a:t>
            </a:r>
            <a:r>
              <a:rPr lang="en" sz="1400" spc="10" dirty="0" smtClean="0"/>
              <a:t>services.”</a:t>
            </a:r>
            <a:endParaRPr lang="en" sz="1400" spc="10" dirty="0"/>
          </a:p>
          <a:p>
            <a:pPr marL="914400" lvl="1" indent="-304800" rtl="0">
              <a:lnSpc>
                <a:spcPct val="100000"/>
              </a:lnSpc>
              <a:spcBef>
                <a:spcPts val="0"/>
              </a:spcBef>
              <a:spcAft>
                <a:spcPts val="600"/>
              </a:spcAft>
              <a:buSzPct val="100000"/>
            </a:pPr>
            <a:r>
              <a:rPr lang="en" sz="1400" b="1" spc="10" dirty="0"/>
              <a:t>Enrollment Location</a:t>
            </a:r>
            <a:r>
              <a:rPr lang="en" sz="1400" spc="10" dirty="0"/>
              <a:t>: ALWAYS at the District (0000). </a:t>
            </a:r>
          </a:p>
          <a:p>
            <a:pPr marL="914400" lvl="1" indent="-304800" rtl="0">
              <a:lnSpc>
                <a:spcPct val="100000"/>
              </a:lnSpc>
              <a:spcBef>
                <a:spcPts val="0"/>
              </a:spcBef>
              <a:spcAft>
                <a:spcPts val="600"/>
              </a:spcAft>
              <a:buSzPct val="100000"/>
            </a:pPr>
            <a:r>
              <a:rPr lang="en" sz="1400" b="1" spc="10" dirty="0"/>
              <a:t>Grade</a:t>
            </a:r>
            <a:r>
              <a:rPr lang="en" sz="1400" spc="10" dirty="0"/>
              <a:t>: PS</a:t>
            </a:r>
          </a:p>
          <a:p>
            <a:pPr marL="914400" lvl="1" indent="-304800" rtl="0">
              <a:lnSpc>
                <a:spcPct val="100000"/>
              </a:lnSpc>
              <a:spcBef>
                <a:spcPts val="0"/>
              </a:spcBef>
              <a:spcAft>
                <a:spcPts val="600"/>
              </a:spcAft>
              <a:buSzPct val="100000"/>
            </a:pPr>
            <a:r>
              <a:rPr lang="en" sz="1400" b="1" spc="10" dirty="0"/>
              <a:t>Exit Code </a:t>
            </a:r>
            <a:r>
              <a:rPr lang="en" sz="1400" b="1" spc="10" dirty="0" smtClean="0"/>
              <a:t>:</a:t>
            </a:r>
            <a:r>
              <a:rPr lang="en" sz="1400" spc="10" dirty="0" smtClean="0"/>
              <a:t>  140 - </a:t>
            </a:r>
            <a:r>
              <a:rPr lang="en" sz="1400" spc="10" dirty="0"/>
              <a:t>“Special education eligibility status determined or determination process stopped for any </a:t>
            </a:r>
            <a:r>
              <a:rPr lang="en" sz="1400" spc="10" dirty="0" smtClean="0"/>
              <a:t>reason.”</a:t>
            </a:r>
            <a:endParaRPr lang="en" sz="1400" spc="10" dirty="0"/>
          </a:p>
          <a:p>
            <a:pPr marL="457200" lvl="0" indent="-304800" rtl="0">
              <a:lnSpc>
                <a:spcPct val="100000"/>
              </a:lnSpc>
              <a:spcBef>
                <a:spcPts val="0"/>
              </a:spcBef>
              <a:spcAft>
                <a:spcPts val="600"/>
              </a:spcAft>
              <a:buSzPct val="100000"/>
            </a:pPr>
            <a:r>
              <a:rPr lang="en" sz="1400" spc="10" dirty="0"/>
              <a:t>Program Services</a:t>
            </a:r>
          </a:p>
          <a:p>
            <a:pPr marL="914400" lvl="1" indent="-304800">
              <a:lnSpc>
                <a:spcPct val="100000"/>
              </a:lnSpc>
              <a:spcBef>
                <a:spcPts val="0"/>
              </a:spcBef>
              <a:spcAft>
                <a:spcPts val="600"/>
              </a:spcAft>
              <a:buSzPct val="100000"/>
            </a:pPr>
            <a:r>
              <a:rPr lang="en" sz="1400" spc="10" dirty="0"/>
              <a:t>None</a:t>
            </a:r>
          </a:p>
          <a:p>
            <a:pPr lvl="0">
              <a:spcBef>
                <a:spcPts val="0"/>
              </a:spcBef>
              <a:buNone/>
            </a:pPr>
            <a:endParaRPr dirty="0"/>
          </a:p>
          <a:p>
            <a:pPr lvl="0">
              <a:spcBef>
                <a:spcPts val="0"/>
              </a:spcBef>
              <a:buNone/>
            </a:pPr>
            <a:endParaRPr dirty="0"/>
          </a:p>
        </p:txBody>
      </p:sp>
      <p:cxnSp>
        <p:nvCxnSpPr>
          <p:cNvPr id="5" name="Straight Connector 4"/>
          <p:cNvCxnSpPr/>
          <p:nvPr/>
        </p:nvCxnSpPr>
        <p:spPr>
          <a:xfrm>
            <a:off x="0" y="1128158"/>
            <a:ext cx="9144000" cy="145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5" y="1010071"/>
            <a:ext cx="9144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ound Same Side Corner Rectangle 7"/>
          <p:cNvSpPr/>
          <p:nvPr/>
        </p:nvSpPr>
        <p:spPr>
          <a:xfrm>
            <a:off x="548987" y="1959565"/>
            <a:ext cx="2428156" cy="2860158"/>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Isosceles Triangle 11"/>
          <p:cNvSpPr/>
          <p:nvPr/>
        </p:nvSpPr>
        <p:spPr>
          <a:xfrm rot="5400000">
            <a:off x="326635" y="2161875"/>
            <a:ext cx="2860158" cy="2428156"/>
          </a:xfrm>
          <a:prstGeom prst="triangl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Rectangle 8"/>
          <p:cNvSpPr/>
          <p:nvPr/>
        </p:nvSpPr>
        <p:spPr>
          <a:xfrm>
            <a:off x="435965" y="2387675"/>
            <a:ext cx="2402956" cy="2031325"/>
          </a:xfrm>
          <a:prstGeom prst="rect">
            <a:avLst/>
          </a:prstGeom>
          <a:ln>
            <a:noFill/>
          </a:ln>
        </p:spPr>
        <p:txBody>
          <a:bodyPr wrap="square">
            <a:spAutoFit/>
          </a:bodyPr>
          <a:lstStyle/>
          <a:p>
            <a:pPr algn="ctr"/>
            <a:r>
              <a:rPr lang="en-US" sz="1800" b="1" spc="20" dirty="0">
                <a:solidFill>
                  <a:schemeClr val="bg1"/>
                </a:solidFill>
              </a:rPr>
              <a:t>Per the </a:t>
            </a:r>
            <a:r>
              <a:rPr lang="en-US" sz="1800" b="1" spc="20" dirty="0" smtClean="0">
                <a:solidFill>
                  <a:schemeClr val="bg1"/>
                </a:solidFill>
              </a:rPr>
              <a:t/>
            </a:r>
            <a:br>
              <a:rPr lang="en-US" sz="1800" b="1" spc="20" dirty="0" smtClean="0">
                <a:solidFill>
                  <a:schemeClr val="bg1"/>
                </a:solidFill>
              </a:rPr>
            </a:br>
            <a:r>
              <a:rPr lang="en-US" sz="1800" b="1" spc="20" dirty="0" smtClean="0">
                <a:solidFill>
                  <a:schemeClr val="bg1"/>
                </a:solidFill>
              </a:rPr>
              <a:t>Table </a:t>
            </a:r>
            <a:r>
              <a:rPr lang="en-US" sz="1800" b="1" spc="20" dirty="0">
                <a:solidFill>
                  <a:schemeClr val="bg1"/>
                </a:solidFill>
              </a:rPr>
              <a:t>of Reporting Responsibility for Pre-School-Age</a:t>
            </a:r>
            <a:br>
              <a:rPr lang="en-US" sz="1800" b="1" spc="20" dirty="0">
                <a:solidFill>
                  <a:schemeClr val="bg1"/>
                </a:solidFill>
              </a:rPr>
            </a:br>
            <a:r>
              <a:rPr lang="en-US" sz="1800" b="1" spc="20" dirty="0">
                <a:solidFill>
                  <a:schemeClr val="bg1"/>
                </a:solidFill>
              </a:rPr>
              <a:t>and Prekindergarten </a:t>
            </a:r>
            <a:r>
              <a:rPr lang="en-US" sz="1800" b="1" spc="20" dirty="0" smtClean="0">
                <a:solidFill>
                  <a:schemeClr val="bg1"/>
                </a:solidFill>
              </a:rPr>
              <a:t>Students</a:t>
            </a:r>
            <a:endParaRPr lang="en-US" sz="1800" b="1" spc="20" dirty="0">
              <a:solidFill>
                <a:schemeClr val="bg1"/>
              </a:solidFill>
            </a:endParaRPr>
          </a:p>
        </p:txBody>
      </p:sp>
      <p:grpSp>
        <p:nvGrpSpPr>
          <p:cNvPr id="14" name="Group 13"/>
          <p:cNvGrpSpPr/>
          <p:nvPr/>
        </p:nvGrpSpPr>
        <p:grpSpPr>
          <a:xfrm>
            <a:off x="2977143" y="1964923"/>
            <a:ext cx="5843007" cy="2850037"/>
            <a:chOff x="2977143" y="1945871"/>
            <a:chExt cx="5843007" cy="2860161"/>
          </a:xfrm>
        </p:grpSpPr>
        <p:sp>
          <p:nvSpPr>
            <p:cNvPr id="10" name="Rectangle 9"/>
            <p:cNvSpPr/>
            <p:nvPr/>
          </p:nvSpPr>
          <p:spPr>
            <a:xfrm>
              <a:off x="2977143" y="1945871"/>
              <a:ext cx="5843007" cy="286016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lvl="4" algn="ctr"/>
              <a:endParaRPr lang="en-US" sz="1800" i="1" spc="20" dirty="0"/>
            </a:p>
          </p:txBody>
        </p:sp>
        <p:sp>
          <p:nvSpPr>
            <p:cNvPr id="13" name="Rectangle 12"/>
            <p:cNvSpPr/>
            <p:nvPr/>
          </p:nvSpPr>
          <p:spPr>
            <a:xfrm>
              <a:off x="2977143" y="2122382"/>
              <a:ext cx="5843007" cy="2308324"/>
            </a:xfrm>
            <a:prstGeom prst="rect">
              <a:avLst/>
            </a:prstGeom>
          </p:spPr>
          <p:txBody>
            <a:bodyPr wrap="square">
              <a:spAutoFit/>
            </a:bodyPr>
            <a:lstStyle/>
            <a:p>
              <a:pPr lvl="4" algn="ctr"/>
              <a:r>
                <a:rPr lang="en-US" sz="1800" i="1" spc="20" dirty="0" smtClean="0">
                  <a:solidFill>
                    <a:schemeClr val="accent1">
                      <a:lumMod val="60000"/>
                      <a:lumOff val="40000"/>
                    </a:schemeClr>
                  </a:solidFill>
                  <a:sym typeface="Wingdings"/>
                </a:rPr>
                <a:t></a:t>
              </a:r>
            </a:p>
            <a:p>
              <a:pPr lvl="4" algn="ctr"/>
              <a:r>
                <a:rPr lang="en-US" sz="1800" i="1" spc="20" dirty="0" smtClean="0">
                  <a:solidFill>
                    <a:schemeClr val="bg1"/>
                  </a:solidFill>
                </a:rPr>
                <a:t>Only </a:t>
              </a:r>
              <a:r>
                <a:rPr lang="en-US" sz="1800" i="1" spc="20" dirty="0">
                  <a:solidFill>
                    <a:schemeClr val="bg1"/>
                  </a:solidFill>
                </a:rPr>
                <a:t>school districts that are required to report </a:t>
              </a:r>
              <a:r>
                <a:rPr lang="en-US" sz="1800" i="1" spc="20" dirty="0" smtClean="0">
                  <a:solidFill>
                    <a:schemeClr val="bg1"/>
                  </a:solidFill>
                </a:rPr>
                <a:t>data</a:t>
              </a:r>
              <a:br>
                <a:rPr lang="en-US" sz="1800" i="1" spc="20" dirty="0" smtClean="0">
                  <a:solidFill>
                    <a:schemeClr val="bg1"/>
                  </a:solidFill>
                </a:rPr>
              </a:br>
              <a:r>
                <a:rPr lang="en-US" sz="1800" i="1" spc="20" dirty="0" smtClean="0">
                  <a:solidFill>
                    <a:schemeClr val="bg1"/>
                  </a:solidFill>
                </a:rPr>
                <a:t>on </a:t>
              </a:r>
              <a:r>
                <a:rPr lang="en-US" sz="1800" i="1" spc="20" dirty="0">
                  <a:solidFill>
                    <a:schemeClr val="bg1"/>
                  </a:solidFill>
                </a:rPr>
                <a:t>the timely evaluation of preschool and school-age children for special-education eligibility or on the timely transition of children from Early </a:t>
              </a:r>
              <a:r>
                <a:rPr lang="en-US" sz="1800" i="1" spc="20" dirty="0" smtClean="0">
                  <a:solidFill>
                    <a:schemeClr val="bg1"/>
                  </a:solidFill>
                </a:rPr>
                <a:t>Intervention</a:t>
              </a:r>
              <a:br>
                <a:rPr lang="en-US" sz="1800" i="1" spc="20" dirty="0" smtClean="0">
                  <a:solidFill>
                    <a:schemeClr val="bg1"/>
                  </a:solidFill>
                </a:rPr>
              </a:br>
              <a:r>
                <a:rPr lang="en-US" sz="1800" i="1" spc="20" dirty="0" smtClean="0">
                  <a:solidFill>
                    <a:schemeClr val="bg1"/>
                  </a:solidFill>
                </a:rPr>
                <a:t>to </a:t>
              </a:r>
              <a:r>
                <a:rPr lang="en-US" sz="1800" i="1" spc="20" dirty="0">
                  <a:solidFill>
                    <a:schemeClr val="bg1"/>
                  </a:solidFill>
                </a:rPr>
                <a:t>preschool (SPP Indicators 11 and 12) </a:t>
              </a:r>
              <a:r>
                <a:rPr lang="en-US" sz="1800" i="1" spc="20" dirty="0" smtClean="0">
                  <a:solidFill>
                    <a:schemeClr val="bg1"/>
                  </a:solidFill>
                </a:rPr>
                <a:t>are </a:t>
              </a:r>
              <a:br>
                <a:rPr lang="en-US" sz="1800" i="1" spc="20" dirty="0" smtClean="0">
                  <a:solidFill>
                    <a:schemeClr val="bg1"/>
                  </a:solidFill>
                </a:rPr>
              </a:br>
              <a:r>
                <a:rPr lang="en-US" sz="1800" i="1" spc="20" dirty="0" smtClean="0">
                  <a:solidFill>
                    <a:schemeClr val="bg1"/>
                  </a:solidFill>
                </a:rPr>
                <a:t>required </a:t>
              </a:r>
              <a:r>
                <a:rPr lang="en-US" sz="1800" i="1" spc="20" dirty="0">
                  <a:solidFill>
                    <a:schemeClr val="bg1"/>
                  </a:solidFill>
                </a:rPr>
                <a:t>to report this type of an enrollment record. </a:t>
              </a:r>
              <a:endParaRPr lang="en-US" sz="1800" i="1" spc="20" dirty="0" smtClean="0">
                <a:solidFill>
                  <a:schemeClr val="bg1"/>
                </a:solidFill>
              </a:endParaRPr>
            </a:p>
            <a:p>
              <a:pPr lvl="4" algn="ctr"/>
              <a:r>
                <a:rPr lang="en-US" sz="1800" i="1" spc="20" dirty="0">
                  <a:solidFill>
                    <a:schemeClr val="accent1">
                      <a:lumMod val="60000"/>
                      <a:lumOff val="40000"/>
                    </a:schemeClr>
                  </a:solidFill>
                  <a:sym typeface="Wingdings"/>
                </a:rPr>
                <a:t></a:t>
              </a:r>
              <a:endParaRPr lang="en-US" sz="1800" i="1" spc="20" dirty="0">
                <a:solidFill>
                  <a:schemeClr val="accent1">
                    <a:lumMod val="60000"/>
                    <a:lumOff val="40000"/>
                  </a:schemeClr>
                </a:solidFill>
              </a:endParaRP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7" y="119621"/>
            <a:ext cx="859063" cy="872416"/>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1+#ppt_w/2"/>
                                          </p:val>
                                        </p:tav>
                                        <p:tav tm="100000">
                                          <p:val>
                                            <p:strVal val="#ppt_x"/>
                                          </p:val>
                                        </p:tav>
                                      </p:tavLst>
                                    </p:anim>
                                    <p:anim calcmode="lin" valueType="num">
                                      <p:cBhvr additive="base">
                                        <p:cTn id="17" dur="1000" fill="hold"/>
                                        <p:tgtEl>
                                          <p:spTgt spid="9"/>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2" presetClass="entr" presetSubtype="2" fill="hold"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0" y="98270"/>
            <a:ext cx="9144000" cy="1075904"/>
          </a:xfrm>
          <a:prstGeom prst="rect">
            <a:avLst/>
          </a:prstGeom>
        </p:spPr>
        <p:txBody>
          <a:bodyPr lIns="91425" tIns="91425" rIns="91425" bIns="91425" anchor="t" anchorCtr="0">
            <a:noAutofit/>
          </a:bodyPr>
          <a:lstStyle/>
          <a:p>
            <a:pPr lvl="0" rtl="0">
              <a:spcBef>
                <a:spcPts val="0"/>
              </a:spcBef>
              <a:buNone/>
            </a:pPr>
            <a:r>
              <a:rPr lang="en" dirty="0" smtClean="0"/>
              <a:t>Determined Eligible and Receiving Services </a:t>
            </a:r>
            <a:br>
              <a:rPr lang="en" dirty="0" smtClean="0"/>
            </a:br>
            <a:endParaRPr lang="en" dirty="0"/>
          </a:p>
        </p:txBody>
      </p:sp>
      <p:sp>
        <p:nvSpPr>
          <p:cNvPr id="5" name="Rectangle 4"/>
          <p:cNvSpPr/>
          <p:nvPr/>
        </p:nvSpPr>
        <p:spPr>
          <a:xfrm>
            <a:off x="491838" y="1225262"/>
            <a:ext cx="5899438" cy="30133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34" name="Shape 134"/>
          <p:cNvSpPr txBox="1">
            <a:spLocks noGrp="1"/>
          </p:cNvSpPr>
          <p:nvPr>
            <p:ph type="body" idx="1"/>
          </p:nvPr>
        </p:nvSpPr>
        <p:spPr>
          <a:xfrm>
            <a:off x="187007" y="1167528"/>
            <a:ext cx="8634873" cy="3808233"/>
          </a:xfrm>
          <a:prstGeom prst="rect">
            <a:avLst/>
          </a:prstGeom>
        </p:spPr>
        <p:txBody>
          <a:bodyPr lIns="91425" tIns="91425" rIns="91425" bIns="91425" anchor="t" anchorCtr="0">
            <a:noAutofit/>
          </a:bodyPr>
          <a:lstStyle/>
          <a:p>
            <a:pPr marL="228600" lvl="0" indent="0" rtl="0">
              <a:lnSpc>
                <a:spcPct val="100000"/>
              </a:lnSpc>
              <a:spcBef>
                <a:spcPts val="0"/>
              </a:spcBef>
              <a:spcAft>
                <a:spcPts val="300"/>
              </a:spcAft>
              <a:buNone/>
            </a:pPr>
            <a:r>
              <a:rPr lang="en" sz="1600" b="1" dirty="0"/>
              <a:t>If </a:t>
            </a:r>
            <a:r>
              <a:rPr lang="en" sz="1600" b="1" dirty="0" smtClean="0"/>
              <a:t>a PS student is determined </a:t>
            </a:r>
            <a:r>
              <a:rPr lang="en" sz="1600" b="1" dirty="0"/>
              <a:t>eligible for Special Education Services:</a:t>
            </a:r>
            <a:r>
              <a:rPr lang="en" sz="1600" dirty="0"/>
              <a:t>  </a:t>
            </a:r>
          </a:p>
          <a:p>
            <a:pPr marL="457200" lvl="0" indent="-304800" rtl="0">
              <a:lnSpc>
                <a:spcPct val="100000"/>
              </a:lnSpc>
              <a:spcBef>
                <a:spcPts val="0"/>
              </a:spcBef>
              <a:spcAft>
                <a:spcPts val="600"/>
              </a:spcAft>
              <a:buSzPct val="100000"/>
            </a:pPr>
            <a:r>
              <a:rPr lang="en" sz="1400" dirty="0"/>
              <a:t>Enrollment</a:t>
            </a:r>
          </a:p>
          <a:p>
            <a:pPr marL="914400" lvl="1" indent="-304800" rtl="0">
              <a:lnSpc>
                <a:spcPct val="100000"/>
              </a:lnSpc>
              <a:spcBef>
                <a:spcPts val="0"/>
              </a:spcBef>
              <a:spcAft>
                <a:spcPts val="600"/>
              </a:spcAft>
              <a:buSzPct val="100000"/>
            </a:pPr>
            <a:r>
              <a:rPr lang="en" sz="1400" b="1" dirty="0"/>
              <a:t>Entry </a:t>
            </a:r>
            <a:r>
              <a:rPr lang="en" sz="1400" b="1" dirty="0" smtClean="0"/>
              <a:t>Code : </a:t>
            </a:r>
            <a:r>
              <a:rPr lang="en" sz="1400" dirty="0" smtClean="0"/>
              <a:t>0011 - “Enrollment </a:t>
            </a:r>
            <a:r>
              <a:rPr lang="en" sz="1400" dirty="0"/>
              <a:t>in building or </a:t>
            </a:r>
            <a:r>
              <a:rPr lang="en" sz="1400" dirty="0" smtClean="0"/>
              <a:t>grade.”</a:t>
            </a:r>
            <a:endParaRPr lang="en" sz="1400" dirty="0"/>
          </a:p>
          <a:p>
            <a:pPr marL="914400" lvl="1" indent="-304800" rtl="0">
              <a:lnSpc>
                <a:spcPct val="100000"/>
              </a:lnSpc>
              <a:spcBef>
                <a:spcPts val="0"/>
              </a:spcBef>
              <a:spcAft>
                <a:spcPts val="600"/>
              </a:spcAft>
              <a:buSzPct val="100000"/>
            </a:pPr>
            <a:r>
              <a:rPr lang="en" sz="1400" b="1" dirty="0"/>
              <a:t>Enrollment </a:t>
            </a:r>
            <a:r>
              <a:rPr lang="en" sz="1400" b="1" dirty="0" smtClean="0"/>
              <a:t>Location –</a:t>
            </a:r>
            <a:r>
              <a:rPr lang="en" sz="1400" dirty="0" smtClean="0"/>
              <a:t> The agency providing </a:t>
            </a:r>
            <a:r>
              <a:rPr lang="en" sz="1400" dirty="0"/>
              <a:t>the special education </a:t>
            </a:r>
            <a:r>
              <a:rPr lang="en" sz="1400" dirty="0" smtClean="0"/>
              <a:t>service. </a:t>
            </a:r>
            <a:endParaRPr lang="en" sz="1400" dirty="0"/>
          </a:p>
          <a:p>
            <a:pPr marL="1371600" lvl="2" indent="-304800" rtl="0">
              <a:lnSpc>
                <a:spcPct val="100000"/>
              </a:lnSpc>
              <a:spcBef>
                <a:spcPts val="0"/>
              </a:spcBef>
              <a:spcAft>
                <a:spcPts val="600"/>
              </a:spcAft>
              <a:buSzPct val="100000"/>
            </a:pPr>
            <a:r>
              <a:rPr lang="en" sz="1400" dirty="0"/>
              <a:t>Refer to </a:t>
            </a:r>
            <a:r>
              <a:rPr lang="en" sz="1400" dirty="0" smtClean="0"/>
              <a:t>the </a:t>
            </a:r>
            <a:r>
              <a:rPr lang="en" sz="1400" i="1" dirty="0" smtClean="0"/>
              <a:t>Table </a:t>
            </a:r>
            <a:r>
              <a:rPr lang="en" sz="1400" i="1" dirty="0"/>
              <a:t>of Reporting Responsibility for Preschool-Age and Prekindergarten </a:t>
            </a:r>
            <a:r>
              <a:rPr lang="en" sz="1400" i="1" dirty="0" smtClean="0"/>
              <a:t>Students</a:t>
            </a:r>
            <a:r>
              <a:rPr lang="en" sz="1400" dirty="0" smtClean="0"/>
              <a:t> </a:t>
            </a:r>
            <a:r>
              <a:rPr lang="en" sz="1400" dirty="0"/>
              <a:t>in </a:t>
            </a:r>
            <a:r>
              <a:rPr lang="en" sz="1400" u="sng" dirty="0" smtClean="0"/>
              <a:t>SIRS Manual</a:t>
            </a:r>
            <a:r>
              <a:rPr lang="en" sz="1400" dirty="0" smtClean="0"/>
              <a:t>.</a:t>
            </a:r>
            <a:endParaRPr lang="en" sz="1400" dirty="0"/>
          </a:p>
          <a:p>
            <a:pPr marL="914400" lvl="1" indent="-304800" rtl="0">
              <a:lnSpc>
                <a:spcPct val="100000"/>
              </a:lnSpc>
              <a:spcBef>
                <a:spcPts val="0"/>
              </a:spcBef>
              <a:spcAft>
                <a:spcPts val="600"/>
              </a:spcAft>
              <a:buSzPct val="100000"/>
            </a:pPr>
            <a:r>
              <a:rPr lang="en" sz="1400" b="1" dirty="0" smtClean="0"/>
              <a:t>Grade -</a:t>
            </a:r>
            <a:r>
              <a:rPr lang="en" sz="1400" dirty="0" smtClean="0"/>
              <a:t> </a:t>
            </a:r>
            <a:r>
              <a:rPr lang="en" sz="1400" dirty="0"/>
              <a:t>PS</a:t>
            </a:r>
          </a:p>
          <a:p>
            <a:pPr marL="914400" lvl="1" indent="-304800" rtl="0">
              <a:lnSpc>
                <a:spcPct val="100000"/>
              </a:lnSpc>
              <a:spcBef>
                <a:spcPts val="0"/>
              </a:spcBef>
              <a:spcAft>
                <a:spcPts val="600"/>
              </a:spcAft>
              <a:buSzPct val="100000"/>
            </a:pPr>
            <a:r>
              <a:rPr lang="en" sz="1400" i="1" dirty="0"/>
              <a:t>If student is declassified or has been withdrawn from school by a parent/guardian </a:t>
            </a:r>
            <a:r>
              <a:rPr lang="en" sz="1400" i="1" dirty="0" smtClean="0"/>
              <a:t>report the </a:t>
            </a:r>
            <a:br>
              <a:rPr lang="en" sz="1400" i="1" dirty="0" smtClean="0"/>
            </a:br>
            <a:r>
              <a:rPr lang="en" sz="1400" i="1" dirty="0" smtClean="0"/>
              <a:t>425</a:t>
            </a:r>
            <a:r>
              <a:rPr lang="en" sz="1400" i="1" dirty="0"/>
              <a:t>: Left school</a:t>
            </a:r>
            <a:r>
              <a:rPr lang="en" sz="1400" i="1" dirty="0">
                <a:solidFill>
                  <a:srgbClr val="000000"/>
                </a:solidFill>
                <a:ea typeface="Times New Roman"/>
                <a:cs typeface="Times New Roman"/>
                <a:sym typeface="Times New Roman"/>
              </a:rPr>
              <a:t>, </a:t>
            </a:r>
            <a:r>
              <a:rPr lang="en" sz="1400" i="1" dirty="0"/>
              <a:t>no documentation of </a:t>
            </a:r>
            <a:r>
              <a:rPr lang="en" sz="1400" i="1" dirty="0" smtClean="0"/>
              <a:t>transfer exit code.</a:t>
            </a:r>
            <a:endParaRPr lang="en" sz="1400" i="1" dirty="0"/>
          </a:p>
          <a:p>
            <a:pPr marL="457200" lvl="0" indent="-304800" rtl="0">
              <a:lnSpc>
                <a:spcPct val="100000"/>
              </a:lnSpc>
              <a:spcBef>
                <a:spcPts val="0"/>
              </a:spcBef>
              <a:spcAft>
                <a:spcPts val="600"/>
              </a:spcAft>
              <a:buSzPct val="100000"/>
            </a:pPr>
            <a:r>
              <a:rPr lang="en" sz="1400" dirty="0"/>
              <a:t>Program Services</a:t>
            </a:r>
          </a:p>
          <a:p>
            <a:pPr marL="914400" lvl="1" indent="-304800" rtl="0">
              <a:lnSpc>
                <a:spcPct val="100000"/>
              </a:lnSpc>
              <a:spcBef>
                <a:spcPts val="0"/>
              </a:spcBef>
              <a:spcAft>
                <a:spcPts val="600"/>
              </a:spcAft>
              <a:buSzPct val="100000"/>
            </a:pPr>
            <a:r>
              <a:rPr lang="en" sz="1400" b="1" dirty="0"/>
              <a:t>Disability </a:t>
            </a:r>
            <a:r>
              <a:rPr lang="en" sz="1400" b="1" dirty="0" smtClean="0"/>
              <a:t>Code – </a:t>
            </a:r>
            <a:r>
              <a:rPr lang="en" sz="1400" dirty="0" smtClean="0"/>
              <a:t>5786: “Preschool </a:t>
            </a:r>
            <a:r>
              <a:rPr lang="en" sz="1400" dirty="0"/>
              <a:t>Student with a </a:t>
            </a:r>
            <a:r>
              <a:rPr lang="en" sz="1400" dirty="0" smtClean="0"/>
              <a:t>Disability.” </a:t>
            </a:r>
            <a:r>
              <a:rPr lang="en" sz="1400" dirty="0"/>
              <a:t>Start date must </a:t>
            </a:r>
            <a:r>
              <a:rPr lang="en" sz="1400" dirty="0" smtClean="0"/>
              <a:t>be on </a:t>
            </a:r>
            <a:r>
              <a:rPr lang="en" sz="1400" dirty="0"/>
              <a:t>or </a:t>
            </a:r>
            <a:r>
              <a:rPr lang="en" sz="1400" dirty="0" smtClean="0"/>
              <a:t>subsequent to the beginning date </a:t>
            </a:r>
            <a:r>
              <a:rPr lang="en" sz="1400" dirty="0"/>
              <a:t>of </a:t>
            </a:r>
            <a:r>
              <a:rPr lang="en" sz="1400" dirty="0" smtClean="0"/>
              <a:t>the 0011 </a:t>
            </a:r>
            <a:r>
              <a:rPr lang="en" sz="1400" dirty="0"/>
              <a:t>enrollment. </a:t>
            </a:r>
          </a:p>
          <a:p>
            <a:pPr marL="914400" lvl="1" indent="-304800" rtl="0">
              <a:lnSpc>
                <a:spcPct val="100000"/>
              </a:lnSpc>
              <a:spcBef>
                <a:spcPts val="0"/>
              </a:spcBef>
              <a:spcAft>
                <a:spcPts val="600"/>
              </a:spcAft>
              <a:buSzPct val="100000"/>
            </a:pPr>
            <a:r>
              <a:rPr lang="en" sz="1400" i="1" dirty="0"/>
              <a:t>If </a:t>
            </a:r>
            <a:r>
              <a:rPr lang="en" sz="1400" i="1" dirty="0" smtClean="0"/>
              <a:t>the student </a:t>
            </a:r>
            <a:r>
              <a:rPr lang="en" sz="1400" i="1" dirty="0"/>
              <a:t>is declassified </a:t>
            </a:r>
            <a:r>
              <a:rPr lang="en" sz="1400" i="1" dirty="0" smtClean="0"/>
              <a:t>(or </a:t>
            </a:r>
            <a:r>
              <a:rPr lang="en" sz="1400" i="1" dirty="0"/>
              <a:t>parent </a:t>
            </a:r>
            <a:r>
              <a:rPr lang="en" sz="1400" i="1" dirty="0" smtClean="0"/>
              <a:t>revokes consent) </a:t>
            </a:r>
            <a:r>
              <a:rPr lang="en" sz="1400" i="1" dirty="0"/>
              <a:t>for special-education services</a:t>
            </a:r>
            <a:r>
              <a:rPr lang="en" sz="1400" i="1" dirty="0" smtClean="0">
                <a:ea typeface="Times New Roman"/>
                <a:cs typeface="Times New Roman"/>
                <a:sym typeface="Times New Roman"/>
              </a:rPr>
              <a:t>, </a:t>
            </a:r>
            <a:r>
              <a:rPr lang="en" sz="1400" i="1" dirty="0" smtClean="0"/>
              <a:t>report the </a:t>
            </a:r>
            <a:r>
              <a:rPr lang="en" sz="1400" i="1" dirty="0"/>
              <a:t>901: </a:t>
            </a:r>
            <a:r>
              <a:rPr lang="en" sz="1400" i="1" dirty="0" smtClean="0"/>
              <a:t>“Declassified” ending reason code.</a:t>
            </a:r>
            <a:endParaRPr lang="en" sz="1400" i="1" dirty="0"/>
          </a:p>
        </p:txBody>
      </p:sp>
      <p:sp>
        <p:nvSpPr>
          <p:cNvPr id="2" name="Rectangle 1">
            <a:hlinkClick r:id="rId3"/>
          </p:cNvPr>
          <p:cNvSpPr/>
          <p:nvPr/>
        </p:nvSpPr>
        <p:spPr>
          <a:xfrm>
            <a:off x="1797628" y="2597727"/>
            <a:ext cx="1039091" cy="2909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TM01790490[[fn=Decatur]]</Template>
  <TotalTime>7299</TotalTime>
  <Words>1477</Words>
  <Application>Microsoft Office PowerPoint</Application>
  <PresentationFormat>On-screen Show (16:9)</PresentationFormat>
  <Paragraphs>288</Paragraphs>
  <Slides>34</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Bodoni MT Condensed</vt:lpstr>
      <vt:lpstr>Courier New</vt:lpstr>
      <vt:lpstr>Roboto</vt:lpstr>
      <vt:lpstr>Franklin Gothic Book</vt:lpstr>
      <vt:lpstr>Times New Roman</vt:lpstr>
      <vt:lpstr>Wingdings</vt:lpstr>
      <vt:lpstr>Britannic Bold</vt:lpstr>
      <vt:lpstr>Bodoni MT Black</vt:lpstr>
      <vt:lpstr>Decatur</vt:lpstr>
      <vt:lpstr>How to Report</vt:lpstr>
      <vt:lpstr>Acronyms</vt:lpstr>
      <vt:lpstr>Acronyms</vt:lpstr>
      <vt:lpstr>Agenda</vt:lpstr>
      <vt:lpstr>Definition of a PreSchool Student</vt:lpstr>
      <vt:lpstr>An Overview of the Determination Phase</vt:lpstr>
      <vt:lpstr>Enrollment Scenarios</vt:lpstr>
      <vt:lpstr>Determination Phase</vt:lpstr>
      <vt:lpstr>Determined Eligible and Receiving Services  </vt:lpstr>
      <vt:lpstr>Determined Ineligible  </vt:lpstr>
      <vt:lpstr>Parental Consent before or after June 30th</vt:lpstr>
      <vt:lpstr>PowerPoint Presentation</vt:lpstr>
      <vt:lpstr>PS CPSE student moves into your district</vt:lpstr>
      <vt:lpstr>PowerPoint Presentation</vt:lpstr>
      <vt:lpstr>Transitions</vt:lpstr>
      <vt:lpstr>PS Student Going from CPSE to CPSE</vt:lpstr>
      <vt:lpstr>PS to PK </vt:lpstr>
      <vt:lpstr>PS to K </vt:lpstr>
      <vt:lpstr>End of Year Reporting</vt:lpstr>
      <vt:lpstr>BEDS Day Snapshot</vt:lpstr>
      <vt:lpstr>End of Year Reporting</vt:lpstr>
      <vt:lpstr>Potential Errors</vt:lpstr>
      <vt:lpstr>Potential Errors </vt:lpstr>
      <vt:lpstr>Potential Errors </vt:lpstr>
      <vt:lpstr>Potential Errors </vt:lpstr>
      <vt:lpstr>Potential Errors </vt:lpstr>
      <vt:lpstr>Potential Errors </vt:lpstr>
      <vt:lpstr>Where does this data show up?</vt:lpstr>
      <vt:lpstr>Cognos Level 2 Report </vt:lpstr>
      <vt:lpstr>PD Data System </vt:lpstr>
      <vt:lpstr>NYS Report Card </vt:lpstr>
      <vt:lpstr>References and Tips</vt:lpstr>
      <vt:lpstr>References and Tips</vt:lpstr>
      <vt:lpstr>References and 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and PreSchool Students</dc:title>
  <dc:creator>NERIC</dc:creator>
  <cp:lastModifiedBy>Michele Hausmann</cp:lastModifiedBy>
  <cp:revision>422</cp:revision>
  <cp:lastPrinted>2018-09-21T20:22:09Z</cp:lastPrinted>
  <dcterms:modified xsi:type="dcterms:W3CDTF">2018-10-11T17:58:50Z</dcterms:modified>
  <cp:contentStatus/>
</cp:coreProperties>
</file>